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s/slide23.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8" d="100"/>
          <a:sy n="88" d="100"/>
        </p:scale>
        <p:origin x="-146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38"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4CDE3341-310F-4320-B554-CAB29CAEAE6D}" type="datetimeFigureOut">
              <a:rPr lang="en-GB" smtClean="0"/>
              <a:t>09/01/2021</a:t>
            </a:fld>
            <a:endParaRPr lang="en-GB"/>
          </a:p>
        </p:txBody>
      </p:sp>
      <p:sp>
        <p:nvSpPr>
          <p:cNvPr id="17" name="Footer Placeholder 16"/>
          <p:cNvSpPr>
            <a:spLocks noGrp="1"/>
          </p:cNvSpPr>
          <p:nvPr>
            <p:ph type="ftr" sz="quarter" idx="11"/>
          </p:nvPr>
        </p:nvSpPr>
        <p:spPr/>
        <p:txBody>
          <a:bodyPr/>
          <a:lstStyle/>
          <a:p>
            <a:endParaRPr lang="en-GB"/>
          </a:p>
        </p:txBody>
      </p:sp>
      <p:sp>
        <p:nvSpPr>
          <p:cNvPr id="29" name="Slide Number Placeholder 28"/>
          <p:cNvSpPr>
            <a:spLocks noGrp="1"/>
          </p:cNvSpPr>
          <p:nvPr>
            <p:ph type="sldNum" sz="quarter" idx="12"/>
          </p:nvPr>
        </p:nvSpPr>
        <p:spPr/>
        <p:txBody>
          <a:bodyPr/>
          <a:lstStyle/>
          <a:p>
            <a:fld id="{9B6E5E49-1A83-4C00-B7F0-FA4294C432E6}" type="slidenum">
              <a:rPr lang="en-GB" smtClean="0"/>
              <a:t>‹#›</a:t>
            </a:fld>
            <a:endParaRPr lang="en-GB"/>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CDE3341-310F-4320-B554-CAB29CAEAE6D}" type="datetimeFigureOut">
              <a:rPr lang="en-GB" smtClean="0"/>
              <a:t>09/01/2021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6E5E49-1A83-4C00-B7F0-FA4294C432E6}"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CDE3341-310F-4320-B554-CAB29CAEAE6D}" type="datetimeFigureOut">
              <a:rPr lang="en-GB" smtClean="0"/>
              <a:t>09/01/2021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7924800" y="6416675"/>
            <a:ext cx="762000" cy="365125"/>
          </a:xfrm>
        </p:spPr>
        <p:txBody>
          <a:bodyPr/>
          <a:lstStyle/>
          <a:p>
            <a:fld id="{9B6E5E49-1A83-4C00-B7F0-FA4294C432E6}"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CDE3341-310F-4320-B554-CAB29CAEAE6D}" type="datetimeFigureOut">
              <a:rPr lang="en-GB" smtClean="0"/>
              <a:t>09/01/2021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6E5E49-1A83-4C00-B7F0-FA4294C432E6}"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CDE3341-310F-4320-B554-CAB29CAEAE6D}" type="datetimeFigureOut">
              <a:rPr lang="en-GB" smtClean="0"/>
              <a:t>09/01/2021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6E5E49-1A83-4C00-B7F0-FA4294C432E6}"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CDE3341-310F-4320-B554-CAB29CAEAE6D}" type="datetimeFigureOut">
              <a:rPr lang="en-GB" smtClean="0"/>
              <a:t>09/01/2021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6E5E49-1A83-4C00-B7F0-FA4294C432E6}"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DE3341-310F-4320-B554-CAB29CAEAE6D}" type="datetimeFigureOut">
              <a:rPr lang="en-GB" smtClean="0"/>
              <a:t>09/01/2021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6E5E49-1A83-4C00-B7F0-FA4294C432E6}"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CDE3341-310F-4320-B554-CAB29CAEAE6D}" type="datetimeFigureOut">
              <a:rPr lang="en-GB" smtClean="0"/>
              <a:t>09/01/2021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6E5E49-1A83-4C00-B7F0-FA4294C432E6}"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CDE3341-310F-4320-B554-CAB29CAEAE6D}" type="datetimeFigureOut">
              <a:rPr lang="en-GB" smtClean="0"/>
              <a:t>09/01/2021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6E5E49-1A83-4C00-B7F0-FA4294C432E6}"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CDE3341-310F-4320-B554-CAB29CAEAE6D}" type="datetimeFigureOut">
              <a:rPr lang="en-GB" smtClean="0"/>
              <a:t>09/01/2021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6E5E49-1A83-4C00-B7F0-FA4294C432E6}"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CDE3341-310F-4320-B554-CAB29CAEAE6D}" type="datetimeFigureOut">
              <a:rPr lang="en-GB" smtClean="0"/>
              <a:t>09/01/2021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6E5E49-1A83-4C00-B7F0-FA4294C432E6}"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4CDE3341-310F-4320-B554-CAB29CAEAE6D}" type="datetimeFigureOut">
              <a:rPr lang="en-GB" smtClean="0"/>
              <a:t>09/01/2021</a:t>
            </a:fld>
            <a:endParaRPr lang="en-GB"/>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GB"/>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9B6E5E49-1A83-4C00-B7F0-FA4294C432E6}" type="slidenum">
              <a:rPr lang="en-GB" smtClean="0"/>
              <a:t>‹#›</a:t>
            </a:fld>
            <a:endParaRPr lang="en-GB"/>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National 5 physics</a:t>
            </a:r>
            <a:endParaRPr lang="en-GB" dirty="0"/>
          </a:p>
        </p:txBody>
      </p:sp>
      <p:sp>
        <p:nvSpPr>
          <p:cNvPr id="3" name="Subtitle 2"/>
          <p:cNvSpPr>
            <a:spLocks noGrp="1"/>
          </p:cNvSpPr>
          <p:nvPr>
            <p:ph type="subTitle" idx="1"/>
          </p:nvPr>
        </p:nvSpPr>
        <p:spPr/>
        <p:txBody>
          <a:bodyPr/>
          <a:lstStyle/>
          <a:p>
            <a:r>
              <a:rPr lang="en-GB" dirty="0" smtClean="0"/>
              <a:t>Lesson 2 – Space</a:t>
            </a:r>
          </a:p>
          <a:p>
            <a:endParaRPr lang="en-GB" dirty="0"/>
          </a:p>
          <a:p>
            <a:r>
              <a:rPr lang="en-GB" dirty="0" smtClean="0"/>
              <a:t>Satellites are projectiles</a:t>
            </a:r>
            <a:endParaRPr lang="en-GB" dirty="0"/>
          </a:p>
        </p:txBody>
      </p:sp>
      <p:sp>
        <p:nvSpPr>
          <p:cNvPr id="4" name="AutoShape 2" descr="International Space Station - Wikipedi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Infographic / 20 years of the International Space Stati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0" name="Picture 6" descr="Photographing the ISS - The National Space Cent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287967"/>
            <a:ext cx="5472608"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6543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548680"/>
            <a:ext cx="7776864" cy="707886"/>
          </a:xfrm>
          <a:prstGeom prst="rect">
            <a:avLst/>
          </a:prstGeom>
          <a:noFill/>
        </p:spPr>
        <p:txBody>
          <a:bodyPr wrap="square" rtlCol="0">
            <a:spAutoFit/>
          </a:bodyPr>
          <a:lstStyle/>
          <a:p>
            <a:r>
              <a:rPr lang="en-GB" sz="4000" dirty="0" smtClean="0"/>
              <a:t>Learning intentions</a:t>
            </a:r>
            <a:endParaRPr lang="en-GB" sz="4000" dirty="0"/>
          </a:p>
        </p:txBody>
      </p:sp>
      <mc:AlternateContent xmlns:mc="http://schemas.openxmlformats.org/markup-compatibility/2006" xmlns:a14="http://schemas.microsoft.com/office/drawing/2010/main">
        <mc:Choice Requires="a14">
          <p:sp>
            <p:nvSpPr>
              <p:cNvPr id="3" name="TextBox 2"/>
              <p:cNvSpPr txBox="1"/>
              <p:nvPr/>
            </p:nvSpPr>
            <p:spPr>
              <a:xfrm>
                <a:off x="395536" y="1556792"/>
                <a:ext cx="8208912" cy="4617931"/>
              </a:xfrm>
              <a:prstGeom prst="rect">
                <a:avLst/>
              </a:prstGeom>
              <a:noFill/>
            </p:spPr>
            <p:txBody>
              <a:bodyPr wrap="square" rtlCol="0">
                <a:spAutoFit/>
              </a:bodyPr>
              <a:lstStyle/>
              <a:p>
                <a:r>
                  <a:rPr lang="en-GB" dirty="0" smtClean="0"/>
                  <a:t>By the end of this lesson you should:</a:t>
                </a:r>
              </a:p>
              <a:p>
                <a:endParaRPr lang="en-GB" dirty="0"/>
              </a:p>
              <a:p>
                <a:r>
                  <a:rPr lang="en-GB" dirty="0" smtClean="0"/>
                  <a:t>Be able to explain projectile motion in terms as having a vertical motion and an entirely separate and completely independent horizontal motion.</a:t>
                </a:r>
              </a:p>
              <a:p>
                <a:endParaRPr lang="en-GB" dirty="0"/>
              </a:p>
              <a:p>
                <a:r>
                  <a:rPr lang="en-GB" dirty="0" smtClean="0"/>
                  <a:t>Understand that when we are dealing with N5 projectiles, most of the time, we ignore the effects of air resistance.</a:t>
                </a:r>
              </a:p>
              <a:p>
                <a:endParaRPr lang="en-GB" dirty="0"/>
              </a:p>
              <a:p>
                <a:r>
                  <a:rPr lang="en-GB" dirty="0" smtClean="0"/>
                  <a:t>Be able to use the relationship a = </a:t>
                </a:r>
                <a14:m>
                  <m:oMath xmlns:m="http://schemas.openxmlformats.org/officeDocument/2006/math">
                    <m:f>
                      <m:fPr>
                        <m:ctrlPr>
                          <a:rPr lang="en-GB" i="1" smtClean="0">
                            <a:latin typeface="Cambria Math"/>
                          </a:rPr>
                        </m:ctrlPr>
                      </m:fPr>
                      <m:num>
                        <m:r>
                          <a:rPr lang="en-GB" b="0" i="1" smtClean="0">
                            <a:latin typeface="Cambria Math"/>
                          </a:rPr>
                          <m:t>𝑣</m:t>
                        </m:r>
                        <m:r>
                          <a:rPr lang="en-GB" b="0" i="1" smtClean="0">
                            <a:latin typeface="Cambria Math"/>
                          </a:rPr>
                          <m:t> −</m:t>
                        </m:r>
                        <m:r>
                          <a:rPr lang="en-GB" b="0" i="1" smtClean="0">
                            <a:latin typeface="Cambria Math"/>
                          </a:rPr>
                          <m:t>𝑢</m:t>
                        </m:r>
                        <m:r>
                          <a:rPr lang="en-GB" b="0" i="1" smtClean="0">
                            <a:latin typeface="Cambria Math"/>
                          </a:rPr>
                          <m:t> </m:t>
                        </m:r>
                      </m:num>
                      <m:den>
                        <m:r>
                          <a:rPr lang="en-GB" b="0" i="1" smtClean="0">
                            <a:latin typeface="Cambria Math"/>
                          </a:rPr>
                          <m:t>𝑡</m:t>
                        </m:r>
                        <m:r>
                          <a:rPr lang="en-GB" b="0" i="1" smtClean="0">
                            <a:latin typeface="Cambria Math"/>
                          </a:rPr>
                          <m:t> </m:t>
                        </m:r>
                      </m:den>
                    </m:f>
                  </m:oMath>
                </a14:m>
                <a:r>
                  <a:rPr lang="en-GB" dirty="0" smtClean="0"/>
                  <a:t> to calculate the constant vertical acceleration of the projectile, the final vertical velocity of the projectile and the time the projectile is in flight.</a:t>
                </a:r>
              </a:p>
              <a:p>
                <a:endParaRPr lang="en-GB" dirty="0"/>
              </a:p>
              <a:p>
                <a:r>
                  <a:rPr lang="en-GB" dirty="0" smtClean="0"/>
                  <a:t>Recognise that the basic relationship d = v t can be used to calculate the constant horizontal velocity, or range of a projectile. We write d as displacement, s, and v has a subscript (h for horizontal) so d = v t becomes </a:t>
                </a:r>
              </a:p>
              <a:p>
                <a:r>
                  <a:rPr lang="en-GB" dirty="0" smtClean="0"/>
                  <a:t>s = </a:t>
                </a:r>
                <a:r>
                  <a:rPr lang="en-GB" dirty="0" err="1" smtClean="0"/>
                  <a:t>v</a:t>
                </a:r>
                <a:r>
                  <a:rPr lang="en-GB" baseline="-25000" dirty="0" err="1" smtClean="0"/>
                  <a:t>h</a:t>
                </a:r>
                <a:r>
                  <a:rPr lang="en-GB" dirty="0" smtClean="0"/>
                  <a:t> t</a:t>
                </a:r>
                <a:endParaRPr lang="en-GB" dirty="0"/>
              </a:p>
            </p:txBody>
          </p:sp>
        </mc:Choice>
        <mc:Fallback xmlns="">
          <p:sp>
            <p:nvSpPr>
              <p:cNvPr id="3" name="TextBox 2"/>
              <p:cNvSpPr txBox="1">
                <a:spLocks noRot="1" noChangeAspect="1" noMove="1" noResize="1" noEditPoints="1" noAdjustHandles="1" noChangeArrowheads="1" noChangeShapeType="1" noTextEdit="1"/>
              </p:cNvSpPr>
              <p:nvPr/>
            </p:nvSpPr>
            <p:spPr>
              <a:xfrm>
                <a:off x="395536" y="1556792"/>
                <a:ext cx="8208912" cy="4617931"/>
              </a:xfrm>
              <a:prstGeom prst="rect">
                <a:avLst/>
              </a:prstGeom>
              <a:blipFill rotWithShape="1">
                <a:blip r:embed="rId2"/>
                <a:stretch>
                  <a:fillRect l="-669" t="-528" r="-966" b="-1187"/>
                </a:stretch>
              </a:blipFill>
            </p:spPr>
            <p:txBody>
              <a:bodyPr/>
              <a:lstStyle/>
              <a:p>
                <a:r>
                  <a:rPr lang="en-GB">
                    <a:noFill/>
                  </a:rPr>
                  <a:t> </a:t>
                </a:r>
              </a:p>
            </p:txBody>
          </p:sp>
        </mc:Fallback>
      </mc:AlternateContent>
    </p:spTree>
    <p:extLst>
      <p:ext uri="{BB962C8B-B14F-4D97-AF65-F5344CB8AC3E}">
        <p14:creationId xmlns:p14="http://schemas.microsoft.com/office/powerpoint/2010/main" val="2717300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404664"/>
            <a:ext cx="6336704" cy="646331"/>
          </a:xfrm>
          <a:prstGeom prst="rect">
            <a:avLst/>
          </a:prstGeom>
          <a:noFill/>
        </p:spPr>
        <p:txBody>
          <a:bodyPr wrap="square" rtlCol="0">
            <a:spAutoFit/>
          </a:bodyPr>
          <a:lstStyle/>
          <a:p>
            <a:r>
              <a:rPr lang="en-GB" sz="3600" dirty="0" smtClean="0"/>
              <a:t>What are satellites?</a:t>
            </a:r>
            <a:endParaRPr lang="en-GB" sz="3600" dirty="0"/>
          </a:p>
        </p:txBody>
      </p:sp>
      <p:sp>
        <p:nvSpPr>
          <p:cNvPr id="3" name="TextBox 2"/>
          <p:cNvSpPr txBox="1"/>
          <p:nvPr/>
        </p:nvSpPr>
        <p:spPr>
          <a:xfrm>
            <a:off x="323528" y="1484784"/>
            <a:ext cx="8064896" cy="2031325"/>
          </a:xfrm>
          <a:prstGeom prst="rect">
            <a:avLst/>
          </a:prstGeom>
          <a:noFill/>
        </p:spPr>
        <p:txBody>
          <a:bodyPr wrap="square" rtlCol="0">
            <a:spAutoFit/>
          </a:bodyPr>
          <a:lstStyle/>
          <a:p>
            <a:r>
              <a:rPr lang="en-GB" dirty="0" smtClean="0"/>
              <a:t>Before we move on to look at satellites we need to look at a unit that Mrs. D’s class and Mr. R’s class have previously touched on in the Dynamics Unit – </a:t>
            </a:r>
            <a:r>
              <a:rPr lang="en-GB" dirty="0" smtClean="0">
                <a:solidFill>
                  <a:srgbClr val="FF0000"/>
                </a:solidFill>
              </a:rPr>
              <a:t>Projectiles. </a:t>
            </a:r>
            <a:r>
              <a:rPr lang="en-GB" dirty="0" smtClean="0"/>
              <a:t>Those of you in Miss Jones’ class will be covering this for the first time here. The other classes can enjoy a bonus revision lesson. You’re welcome!</a:t>
            </a:r>
          </a:p>
          <a:p>
            <a:endParaRPr lang="en-GB" dirty="0"/>
          </a:p>
          <a:p>
            <a:r>
              <a:rPr lang="en-GB" dirty="0" smtClean="0">
                <a:solidFill>
                  <a:srgbClr val="FF0000"/>
                </a:solidFill>
              </a:rPr>
              <a:t>Satellites are projectiles</a:t>
            </a:r>
            <a:r>
              <a:rPr lang="en-GB" dirty="0" smtClean="0"/>
              <a:t>. So what exactly is a projectile?</a:t>
            </a:r>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510" y="3637673"/>
            <a:ext cx="5709754" cy="31476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61629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404664"/>
            <a:ext cx="6984776" cy="584775"/>
          </a:xfrm>
          <a:prstGeom prst="rect">
            <a:avLst/>
          </a:prstGeom>
          <a:noFill/>
        </p:spPr>
        <p:txBody>
          <a:bodyPr wrap="square" rtlCol="0">
            <a:spAutoFit/>
          </a:bodyPr>
          <a:lstStyle/>
          <a:p>
            <a:r>
              <a:rPr lang="en-GB" sz="3200" dirty="0" smtClean="0"/>
              <a:t>The ups and downs of projectiles</a:t>
            </a:r>
            <a:endParaRPr lang="en-GB" sz="3200" dirty="0"/>
          </a:p>
        </p:txBody>
      </p:sp>
      <p:sp>
        <p:nvSpPr>
          <p:cNvPr id="3" name="TextBox 2"/>
          <p:cNvSpPr txBox="1"/>
          <p:nvPr/>
        </p:nvSpPr>
        <p:spPr>
          <a:xfrm>
            <a:off x="323528" y="1340768"/>
            <a:ext cx="8136904" cy="4708981"/>
          </a:xfrm>
          <a:prstGeom prst="rect">
            <a:avLst/>
          </a:prstGeom>
          <a:noFill/>
        </p:spPr>
        <p:txBody>
          <a:bodyPr wrap="square" rtlCol="0">
            <a:spAutoFit/>
          </a:bodyPr>
          <a:lstStyle/>
          <a:p>
            <a:r>
              <a:rPr lang="en-GB" dirty="0" smtClean="0"/>
              <a:t>Just so we are clear we are only dealing with the vertical motion here. Whatever is happening horizontally is completely independent. Just up and down, that is all for now.</a:t>
            </a:r>
          </a:p>
          <a:p>
            <a:endParaRPr lang="en-GB" dirty="0"/>
          </a:p>
          <a:p>
            <a:r>
              <a:rPr lang="en-GB" dirty="0" smtClean="0">
                <a:solidFill>
                  <a:srgbClr val="FF0000"/>
                </a:solidFill>
              </a:rPr>
              <a:t>Vertical motion</a:t>
            </a:r>
          </a:p>
          <a:p>
            <a:endParaRPr lang="en-GB" dirty="0" smtClean="0">
              <a:solidFill>
                <a:srgbClr val="FF0000"/>
              </a:solidFill>
            </a:endParaRPr>
          </a:p>
          <a:p>
            <a:r>
              <a:rPr lang="en-GB" dirty="0" smtClean="0"/>
              <a:t> If we drop an object, straight down, from any height the object will accelerate towards the Earth at a constant rate = 9.8 ms</a:t>
            </a:r>
            <a:r>
              <a:rPr lang="en-GB" baseline="30000" dirty="0" smtClean="0"/>
              <a:t>-2 </a:t>
            </a:r>
            <a:r>
              <a:rPr lang="en-GB" dirty="0" smtClean="0"/>
              <a:t> It doesn’t matter what height the object starts from or what the object’s mass is, it will always have this </a:t>
            </a:r>
            <a:r>
              <a:rPr lang="en-GB" dirty="0" smtClean="0">
                <a:solidFill>
                  <a:srgbClr val="FF0000"/>
                </a:solidFill>
              </a:rPr>
              <a:t>constant acceleration due to gravity of 9.8 ms</a:t>
            </a:r>
            <a:r>
              <a:rPr lang="en-GB" baseline="30000" dirty="0" smtClean="0">
                <a:solidFill>
                  <a:srgbClr val="FF0000"/>
                </a:solidFill>
              </a:rPr>
              <a:t>-2 </a:t>
            </a:r>
            <a:endParaRPr lang="en-GB" dirty="0" smtClean="0">
              <a:solidFill>
                <a:srgbClr val="FF0000"/>
              </a:solidFill>
            </a:endParaRPr>
          </a:p>
          <a:p>
            <a:endParaRPr lang="en-GB" baseline="30000" dirty="0" smtClean="0">
              <a:solidFill>
                <a:srgbClr val="FF0000"/>
              </a:solidFill>
            </a:endParaRPr>
          </a:p>
          <a:p>
            <a:r>
              <a:rPr lang="en-GB" dirty="0" smtClean="0"/>
              <a:t>If an object is accelerating constantly towards Earth, then as time passes, that object must be gaining more and more speed. Right?</a:t>
            </a:r>
            <a:endParaRPr lang="en-GB" dirty="0"/>
          </a:p>
          <a:p>
            <a:endParaRPr lang="en-GB" dirty="0" smtClean="0"/>
          </a:p>
          <a:p>
            <a:r>
              <a:rPr lang="en-GB" dirty="0" smtClean="0"/>
              <a:t>Now if we know the time it takes, from when it was dropped, to when it hits the ground then it is easy to work out what it’s speed (velocity) is when it actually lands. Really! You have all done this before.  </a:t>
            </a:r>
            <a:endParaRPr lang="en-GB" dirty="0"/>
          </a:p>
        </p:txBody>
      </p:sp>
    </p:spTree>
    <p:extLst>
      <p:ext uri="{BB962C8B-B14F-4D97-AF65-F5344CB8AC3E}">
        <p14:creationId xmlns:p14="http://schemas.microsoft.com/office/powerpoint/2010/main" val="3107778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GPS Market to Reach $129B by 2025, Report Predicts - Via Satellit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4509120"/>
            <a:ext cx="3168352" cy="201622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95536" y="476672"/>
            <a:ext cx="8064896" cy="646331"/>
          </a:xfrm>
          <a:prstGeom prst="rect">
            <a:avLst/>
          </a:prstGeom>
          <a:noFill/>
        </p:spPr>
        <p:txBody>
          <a:bodyPr wrap="square" rtlCol="0">
            <a:spAutoFit/>
          </a:bodyPr>
          <a:lstStyle/>
          <a:p>
            <a:r>
              <a:rPr lang="en-GB" sz="3600" dirty="0"/>
              <a:t>A</a:t>
            </a:r>
            <a:r>
              <a:rPr lang="en-GB" sz="3600" dirty="0" smtClean="0"/>
              <a:t>cceleration due to gravity</a:t>
            </a:r>
            <a:endParaRPr lang="en-GB" sz="3600" dirty="0"/>
          </a:p>
        </p:txBody>
      </p:sp>
      <mc:AlternateContent xmlns:mc="http://schemas.openxmlformats.org/markup-compatibility/2006" xmlns:a14="http://schemas.microsoft.com/office/drawing/2010/main">
        <mc:Choice Requires="a14">
          <p:sp>
            <p:nvSpPr>
              <p:cNvPr id="3" name="TextBox 2"/>
              <p:cNvSpPr txBox="1"/>
              <p:nvPr/>
            </p:nvSpPr>
            <p:spPr>
              <a:xfrm>
                <a:off x="539552" y="1772816"/>
                <a:ext cx="7704856" cy="915956"/>
              </a:xfrm>
              <a:prstGeom prst="rect">
                <a:avLst/>
              </a:prstGeom>
              <a:noFill/>
            </p:spPr>
            <p:txBody>
              <a:bodyPr wrap="square" rtlCol="0">
                <a:spAutoFit/>
              </a:bodyPr>
              <a:lstStyle/>
              <a:p>
                <a:pPr algn="ctr"/>
                <a:r>
                  <a:rPr lang="en-GB" sz="4000" dirty="0" smtClean="0"/>
                  <a:t>a = </a:t>
                </a:r>
                <a14:m>
                  <m:oMath xmlns:m="http://schemas.openxmlformats.org/officeDocument/2006/math">
                    <m:f>
                      <m:fPr>
                        <m:ctrlPr>
                          <a:rPr lang="en-GB" sz="4000" i="1" smtClean="0">
                            <a:latin typeface="Cambria Math"/>
                          </a:rPr>
                        </m:ctrlPr>
                      </m:fPr>
                      <m:num>
                        <m:r>
                          <a:rPr lang="en-GB" sz="4000" b="0" i="1" smtClean="0">
                            <a:latin typeface="Cambria Math"/>
                          </a:rPr>
                          <m:t>𝑣</m:t>
                        </m:r>
                        <m:r>
                          <a:rPr lang="en-GB" sz="4000" b="0" i="1" smtClean="0">
                            <a:latin typeface="Cambria Math"/>
                          </a:rPr>
                          <m:t>−</m:t>
                        </m:r>
                        <m:r>
                          <a:rPr lang="en-GB" sz="4000" b="0" i="1" smtClean="0">
                            <a:latin typeface="Cambria Math"/>
                          </a:rPr>
                          <m:t>𝑢</m:t>
                        </m:r>
                      </m:num>
                      <m:den>
                        <m:r>
                          <a:rPr lang="en-GB" sz="4000" b="0" i="1" smtClean="0">
                            <a:latin typeface="Cambria Math"/>
                          </a:rPr>
                          <m:t>𝑡</m:t>
                        </m:r>
                      </m:den>
                    </m:f>
                  </m:oMath>
                </a14:m>
                <a:endParaRPr lang="en-GB" sz="4000" dirty="0"/>
              </a:p>
            </p:txBody>
          </p:sp>
        </mc:Choice>
        <mc:Fallback xmlns="">
          <p:sp>
            <p:nvSpPr>
              <p:cNvPr id="3" name="TextBox 2"/>
              <p:cNvSpPr txBox="1">
                <a:spLocks noRot="1" noChangeAspect="1" noMove="1" noResize="1" noEditPoints="1" noAdjustHandles="1" noChangeArrowheads="1" noChangeShapeType="1" noTextEdit="1"/>
              </p:cNvSpPr>
              <p:nvPr/>
            </p:nvSpPr>
            <p:spPr>
              <a:xfrm>
                <a:off x="539552" y="1772816"/>
                <a:ext cx="7704856" cy="915956"/>
              </a:xfrm>
              <a:prstGeom prst="rect">
                <a:avLst/>
              </a:prstGeom>
              <a:blipFill rotWithShape="1">
                <a:blip r:embed="rId3"/>
                <a:stretch>
                  <a:fillRect t="-3333" b="-14000"/>
                </a:stretch>
              </a:blipFill>
            </p:spPr>
            <p:txBody>
              <a:bodyPr/>
              <a:lstStyle/>
              <a:p>
                <a:r>
                  <a:rPr lang="en-GB">
                    <a:noFill/>
                  </a:rPr>
                  <a:t> </a:t>
                </a:r>
              </a:p>
            </p:txBody>
          </p:sp>
        </mc:Fallback>
      </mc:AlternateContent>
      <p:sp>
        <p:nvSpPr>
          <p:cNvPr id="4" name="TextBox 3"/>
          <p:cNvSpPr txBox="1"/>
          <p:nvPr/>
        </p:nvSpPr>
        <p:spPr>
          <a:xfrm>
            <a:off x="539552" y="2924944"/>
            <a:ext cx="7920880" cy="3416320"/>
          </a:xfrm>
          <a:prstGeom prst="rect">
            <a:avLst/>
          </a:prstGeom>
          <a:noFill/>
        </p:spPr>
        <p:txBody>
          <a:bodyPr wrap="square" rtlCol="0">
            <a:spAutoFit/>
          </a:bodyPr>
          <a:lstStyle/>
          <a:p>
            <a:r>
              <a:rPr lang="en-GB" dirty="0" smtClean="0"/>
              <a:t>You have all used this relationship before and it is no different with falling objects.</a:t>
            </a:r>
          </a:p>
          <a:p>
            <a:endParaRPr lang="en-GB" dirty="0"/>
          </a:p>
          <a:p>
            <a:r>
              <a:rPr lang="en-GB" dirty="0" smtClean="0"/>
              <a:t>If a ball starts from rest and falls straight down you can work out it’s  velocity when it hits the ground 2 seconds later. </a:t>
            </a:r>
          </a:p>
          <a:p>
            <a:endParaRPr lang="en-GB" dirty="0"/>
          </a:p>
          <a:p>
            <a:r>
              <a:rPr lang="en-GB" dirty="0" smtClean="0"/>
              <a:t>Write down what you know = </a:t>
            </a:r>
          </a:p>
          <a:p>
            <a:endParaRPr lang="en-GB" dirty="0"/>
          </a:p>
          <a:p>
            <a:r>
              <a:rPr lang="en-GB" dirty="0" smtClean="0"/>
              <a:t>a = 9.8 ms-2</a:t>
            </a:r>
          </a:p>
          <a:p>
            <a:r>
              <a:rPr lang="en-GB" dirty="0" smtClean="0"/>
              <a:t>v = ?</a:t>
            </a:r>
          </a:p>
          <a:p>
            <a:r>
              <a:rPr lang="en-GB" dirty="0" smtClean="0"/>
              <a:t>u = 0 ms</a:t>
            </a:r>
            <a:r>
              <a:rPr lang="en-GB" baseline="30000" dirty="0" smtClean="0"/>
              <a:t>-1 </a:t>
            </a:r>
            <a:r>
              <a:rPr lang="en-GB" dirty="0" smtClean="0"/>
              <a:t> (it started from rest!)</a:t>
            </a:r>
          </a:p>
          <a:p>
            <a:r>
              <a:rPr lang="en-GB" dirty="0" smtClean="0"/>
              <a:t>t = 2 s</a:t>
            </a:r>
            <a:endParaRPr lang="en-GB" dirty="0"/>
          </a:p>
        </p:txBody>
      </p:sp>
      <p:pic>
        <p:nvPicPr>
          <p:cNvPr id="3074" name="Picture 2" descr="Galileo Galilei Dropping Dropping A Wooden Ball And Iron Ball From The  Leaning Tower Of Pisa | Leaning tower of pisa, Pisa, Beard no mustach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7508" y="208233"/>
            <a:ext cx="2082924" cy="273118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961174" y="5805264"/>
            <a:ext cx="2664296" cy="646331"/>
          </a:xfrm>
          <a:prstGeom prst="rect">
            <a:avLst/>
          </a:prstGeom>
          <a:noFill/>
        </p:spPr>
        <p:txBody>
          <a:bodyPr wrap="square" rtlCol="0">
            <a:spAutoFit/>
          </a:bodyPr>
          <a:lstStyle/>
          <a:p>
            <a:r>
              <a:rPr lang="en-GB" dirty="0" smtClean="0">
                <a:solidFill>
                  <a:srgbClr val="FFC000"/>
                </a:solidFill>
              </a:rPr>
              <a:t>Satellites are actually falling towards Earth! </a:t>
            </a:r>
            <a:endParaRPr lang="en-GB" dirty="0">
              <a:solidFill>
                <a:srgbClr val="FFC000"/>
              </a:solidFill>
            </a:endParaRPr>
          </a:p>
        </p:txBody>
      </p:sp>
    </p:spTree>
    <p:extLst>
      <p:ext uri="{BB962C8B-B14F-4D97-AF65-F5344CB8AC3E}">
        <p14:creationId xmlns:p14="http://schemas.microsoft.com/office/powerpoint/2010/main" val="3766555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548680"/>
            <a:ext cx="7920880" cy="646331"/>
          </a:xfrm>
          <a:prstGeom prst="rect">
            <a:avLst/>
          </a:prstGeom>
          <a:noFill/>
        </p:spPr>
        <p:txBody>
          <a:bodyPr wrap="square" rtlCol="0">
            <a:spAutoFit/>
          </a:bodyPr>
          <a:lstStyle/>
          <a:p>
            <a:r>
              <a:rPr lang="en-GB" sz="3600" dirty="0" smtClean="0"/>
              <a:t>Have you worked out the answer yet? </a:t>
            </a:r>
            <a:endParaRPr lang="en-GB" sz="3600" dirty="0"/>
          </a:p>
        </p:txBody>
      </p:sp>
      <mc:AlternateContent xmlns:mc="http://schemas.openxmlformats.org/markup-compatibility/2006" xmlns:a14="http://schemas.microsoft.com/office/drawing/2010/main">
        <mc:Choice Requires="a14">
          <p:sp>
            <p:nvSpPr>
              <p:cNvPr id="3" name="TextBox 2"/>
              <p:cNvSpPr txBox="1"/>
              <p:nvPr/>
            </p:nvSpPr>
            <p:spPr>
              <a:xfrm>
                <a:off x="467544" y="1700808"/>
                <a:ext cx="7848872" cy="4215641"/>
              </a:xfrm>
              <a:prstGeom prst="rect">
                <a:avLst/>
              </a:prstGeom>
              <a:noFill/>
            </p:spPr>
            <p:txBody>
              <a:bodyPr wrap="square" rtlCol="0">
                <a:spAutoFit/>
              </a:bodyPr>
              <a:lstStyle/>
              <a:p>
                <a:r>
                  <a:rPr lang="en-GB" dirty="0" smtClean="0">
                    <a:solidFill>
                      <a:srgbClr val="FF0000"/>
                    </a:solidFill>
                  </a:rPr>
                  <a:t>Substitute</a:t>
                </a:r>
                <a:r>
                  <a:rPr lang="en-GB" dirty="0" smtClean="0"/>
                  <a:t> the values you have into the relationship</a:t>
                </a:r>
              </a:p>
              <a:p>
                <a:endParaRPr lang="en-GB" dirty="0"/>
              </a:p>
              <a:p>
                <a:r>
                  <a:rPr lang="en-GB" sz="2400" dirty="0" smtClean="0"/>
                  <a:t>9.8 = </a:t>
                </a:r>
                <a14:m>
                  <m:oMath xmlns:m="http://schemas.openxmlformats.org/officeDocument/2006/math">
                    <m:f>
                      <m:fPr>
                        <m:ctrlPr>
                          <a:rPr lang="en-GB" sz="2400" i="1" smtClean="0">
                            <a:latin typeface="Cambria Math"/>
                          </a:rPr>
                        </m:ctrlPr>
                      </m:fPr>
                      <m:num>
                        <m:r>
                          <a:rPr lang="en-GB" sz="2400" b="0" i="1" smtClean="0">
                            <a:latin typeface="Cambria Math"/>
                          </a:rPr>
                          <m:t>𝑣</m:t>
                        </m:r>
                        <m:r>
                          <a:rPr lang="en-GB" sz="2400" b="0" i="1" smtClean="0">
                            <a:latin typeface="Cambria Math"/>
                          </a:rPr>
                          <m:t> −0</m:t>
                        </m:r>
                      </m:num>
                      <m:den>
                        <m:r>
                          <a:rPr lang="en-GB" sz="2400" b="0" i="1" smtClean="0">
                            <a:latin typeface="Cambria Math"/>
                          </a:rPr>
                          <m:t>2</m:t>
                        </m:r>
                      </m:den>
                    </m:f>
                  </m:oMath>
                </a14:m>
                <a:endParaRPr lang="en-GB" sz="2400" dirty="0" smtClean="0"/>
              </a:p>
              <a:p>
                <a:endParaRPr lang="en-GB" sz="2400" dirty="0"/>
              </a:p>
              <a:p>
                <a:r>
                  <a:rPr lang="en-GB" dirty="0" smtClean="0">
                    <a:solidFill>
                      <a:srgbClr val="FF0000"/>
                    </a:solidFill>
                  </a:rPr>
                  <a:t>Rearrange </a:t>
                </a:r>
                <a:r>
                  <a:rPr lang="en-GB" dirty="0" smtClean="0"/>
                  <a:t>to solve for v  (cross multiplying helps here)</a:t>
                </a:r>
              </a:p>
              <a:p>
                <a:endParaRPr lang="en-GB" dirty="0"/>
              </a:p>
              <a:p>
                <a:r>
                  <a:rPr lang="en-GB" dirty="0" smtClean="0"/>
                  <a:t>v – 0 = 9.8 x 2 </a:t>
                </a:r>
              </a:p>
              <a:p>
                <a:endParaRPr lang="en-GB" dirty="0"/>
              </a:p>
              <a:p>
                <a:r>
                  <a:rPr lang="en-GB" dirty="0" smtClean="0"/>
                  <a:t>v – 0 = 19.6</a:t>
                </a:r>
              </a:p>
              <a:p>
                <a:endParaRPr lang="en-GB" dirty="0"/>
              </a:p>
              <a:p>
                <a:r>
                  <a:rPr lang="en-GB" dirty="0" smtClean="0"/>
                  <a:t>v = 19.6 ms</a:t>
                </a:r>
                <a:r>
                  <a:rPr lang="en-GB" baseline="30000" dirty="0" smtClean="0"/>
                  <a:t>-1</a:t>
                </a:r>
              </a:p>
              <a:p>
                <a:endParaRPr lang="en-GB" sz="2400" dirty="0"/>
              </a:p>
              <a:p>
                <a:endParaRPr lang="en-GB" sz="2400" dirty="0"/>
              </a:p>
            </p:txBody>
          </p:sp>
        </mc:Choice>
        <mc:Fallback xmlns="">
          <p:sp>
            <p:nvSpPr>
              <p:cNvPr id="3" name="TextBox 2"/>
              <p:cNvSpPr txBox="1">
                <a:spLocks noRot="1" noChangeAspect="1" noMove="1" noResize="1" noEditPoints="1" noAdjustHandles="1" noChangeArrowheads="1" noChangeShapeType="1" noTextEdit="1"/>
              </p:cNvSpPr>
              <p:nvPr/>
            </p:nvSpPr>
            <p:spPr>
              <a:xfrm>
                <a:off x="467544" y="1700808"/>
                <a:ext cx="7848872" cy="4215641"/>
              </a:xfrm>
              <a:prstGeom prst="rect">
                <a:avLst/>
              </a:prstGeom>
              <a:blipFill rotWithShape="1">
                <a:blip r:embed="rId2"/>
                <a:stretch>
                  <a:fillRect l="-1243" t="-578"/>
                </a:stretch>
              </a:blipFill>
            </p:spPr>
            <p:txBody>
              <a:bodyPr/>
              <a:lstStyle/>
              <a:p>
                <a:r>
                  <a:rPr lang="en-GB">
                    <a:noFill/>
                  </a:rPr>
                  <a:t> </a:t>
                </a:r>
              </a:p>
            </p:txBody>
          </p:sp>
        </mc:Fallback>
      </mc:AlternateContent>
      <p:sp>
        <p:nvSpPr>
          <p:cNvPr id="4" name="TextBox 3"/>
          <p:cNvSpPr txBox="1"/>
          <p:nvPr/>
        </p:nvSpPr>
        <p:spPr>
          <a:xfrm>
            <a:off x="683568" y="5733256"/>
            <a:ext cx="7344816" cy="923330"/>
          </a:xfrm>
          <a:prstGeom prst="rect">
            <a:avLst/>
          </a:prstGeom>
          <a:noFill/>
        </p:spPr>
        <p:txBody>
          <a:bodyPr wrap="square" rtlCol="0">
            <a:spAutoFit/>
          </a:bodyPr>
          <a:lstStyle/>
          <a:p>
            <a:r>
              <a:rPr lang="en-GB" dirty="0" smtClean="0"/>
              <a:t>After 2 seconds the ball hits the ground at 19.6 ms</a:t>
            </a:r>
            <a:r>
              <a:rPr lang="en-GB" baseline="30000" dirty="0" smtClean="0"/>
              <a:t>-1</a:t>
            </a:r>
            <a:r>
              <a:rPr lang="en-GB" dirty="0" smtClean="0"/>
              <a:t>. It accelerates from rest at a the same constant rate of 9.8 ms</a:t>
            </a:r>
            <a:r>
              <a:rPr lang="en-GB" baseline="30000" dirty="0" smtClean="0"/>
              <a:t>-2</a:t>
            </a:r>
            <a:r>
              <a:rPr lang="en-GB" dirty="0" smtClean="0"/>
              <a:t>. If it takes longer to hit the ground it will hit the ground with a greater speed.</a:t>
            </a:r>
            <a:endParaRPr lang="en-GB" dirty="0"/>
          </a:p>
        </p:txBody>
      </p:sp>
    </p:spTree>
    <p:extLst>
      <p:ext uri="{BB962C8B-B14F-4D97-AF65-F5344CB8AC3E}">
        <p14:creationId xmlns:p14="http://schemas.microsoft.com/office/powerpoint/2010/main" val="3653774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548680"/>
            <a:ext cx="7560840" cy="707886"/>
          </a:xfrm>
          <a:prstGeom prst="rect">
            <a:avLst/>
          </a:prstGeom>
          <a:noFill/>
        </p:spPr>
        <p:txBody>
          <a:bodyPr wrap="square" rtlCol="0">
            <a:spAutoFit/>
          </a:bodyPr>
          <a:lstStyle/>
          <a:p>
            <a:r>
              <a:rPr lang="en-GB" sz="4000" dirty="0" smtClean="0"/>
              <a:t>Pushing the ball!</a:t>
            </a:r>
            <a:endParaRPr lang="en-GB" sz="4000" dirty="0"/>
          </a:p>
        </p:txBody>
      </p:sp>
      <p:sp>
        <p:nvSpPr>
          <p:cNvPr id="3" name="TextBox 2"/>
          <p:cNvSpPr txBox="1"/>
          <p:nvPr/>
        </p:nvSpPr>
        <p:spPr>
          <a:xfrm>
            <a:off x="467544" y="1332255"/>
            <a:ext cx="7920880" cy="923330"/>
          </a:xfrm>
          <a:prstGeom prst="rect">
            <a:avLst/>
          </a:prstGeom>
          <a:noFill/>
        </p:spPr>
        <p:txBody>
          <a:bodyPr wrap="square" rtlCol="0">
            <a:spAutoFit/>
          </a:bodyPr>
          <a:lstStyle/>
          <a:p>
            <a:r>
              <a:rPr lang="en-GB" dirty="0" smtClean="0"/>
              <a:t>Let’s think about what happens if our ball doesn’t just simply fall but is pushed horizontally. The diagram below compares a red ball dropped straight down with an identical white ball pushed horizontally.</a:t>
            </a:r>
            <a:endParaRPr lang="en-GB" dirty="0"/>
          </a:p>
        </p:txBody>
      </p:sp>
      <p:pic>
        <p:nvPicPr>
          <p:cNvPr id="4098" name="Picture 2" descr="COCC Physics Bend Oregon: Bruce Emerson"/>
          <p:cNvPicPr>
            <a:picLocks noChangeAspect="1" noChangeArrowheads="1"/>
          </p:cNvPicPr>
          <p:nvPr/>
        </p:nvPicPr>
        <p:blipFill rotWithShape="1">
          <a:blip r:embed="rId2">
            <a:extLst>
              <a:ext uri="{28A0092B-C50C-407E-A947-70E740481C1C}">
                <a14:useLocalDpi xmlns:a14="http://schemas.microsoft.com/office/drawing/2010/main" val="0"/>
              </a:ext>
            </a:extLst>
          </a:blip>
          <a:srcRect l="6098" t="1457" r="2722" b="6696"/>
          <a:stretch/>
        </p:blipFill>
        <p:spPr bwMode="auto">
          <a:xfrm>
            <a:off x="467544" y="2276872"/>
            <a:ext cx="5454127" cy="407707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300192" y="2492896"/>
            <a:ext cx="2520280" cy="3693319"/>
          </a:xfrm>
          <a:prstGeom prst="rect">
            <a:avLst/>
          </a:prstGeom>
          <a:noFill/>
        </p:spPr>
        <p:txBody>
          <a:bodyPr wrap="square" rtlCol="0">
            <a:spAutoFit/>
          </a:bodyPr>
          <a:lstStyle/>
          <a:p>
            <a:r>
              <a:rPr lang="en-GB" dirty="0" smtClean="0"/>
              <a:t>Both balls accelerate downwards at the same constant rate and will hit the ground at exactly the same time. The only difference is that the white ball lands further away. The white ball has a greater horizontal displacement or greater range than the red ball. </a:t>
            </a:r>
            <a:endParaRPr lang="en-GB" dirty="0"/>
          </a:p>
        </p:txBody>
      </p:sp>
      <p:sp>
        <p:nvSpPr>
          <p:cNvPr id="6" name="TextBox 5"/>
          <p:cNvSpPr txBox="1"/>
          <p:nvPr/>
        </p:nvSpPr>
        <p:spPr>
          <a:xfrm>
            <a:off x="3563888" y="2636912"/>
            <a:ext cx="1872208" cy="369332"/>
          </a:xfrm>
          <a:prstGeom prst="rect">
            <a:avLst/>
          </a:prstGeom>
          <a:noFill/>
        </p:spPr>
        <p:txBody>
          <a:bodyPr wrap="square" rtlCol="0">
            <a:spAutoFit/>
          </a:bodyPr>
          <a:lstStyle/>
          <a:p>
            <a:r>
              <a:rPr lang="en-GB" dirty="0" smtClean="0"/>
              <a:t>a = 9.8 ms</a:t>
            </a:r>
            <a:r>
              <a:rPr lang="en-GB" baseline="30000" dirty="0" smtClean="0"/>
              <a:t>-2</a:t>
            </a:r>
            <a:endParaRPr lang="en-GB" baseline="30000" dirty="0"/>
          </a:p>
        </p:txBody>
      </p:sp>
      <p:sp>
        <p:nvSpPr>
          <p:cNvPr id="7" name="Down Arrow 6"/>
          <p:cNvSpPr/>
          <p:nvPr/>
        </p:nvSpPr>
        <p:spPr>
          <a:xfrm>
            <a:off x="4283968" y="3006244"/>
            <a:ext cx="288032" cy="8548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67710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548680"/>
            <a:ext cx="7992888" cy="646331"/>
          </a:xfrm>
          <a:prstGeom prst="rect">
            <a:avLst/>
          </a:prstGeom>
          <a:noFill/>
        </p:spPr>
        <p:txBody>
          <a:bodyPr wrap="square" rtlCol="0">
            <a:spAutoFit/>
          </a:bodyPr>
          <a:lstStyle/>
          <a:p>
            <a:r>
              <a:rPr lang="en-GB" sz="3600" dirty="0" smtClean="0"/>
              <a:t>Horizontal motion of a projectile</a:t>
            </a:r>
            <a:endParaRPr lang="en-GB" sz="3600" dirty="0"/>
          </a:p>
        </p:txBody>
      </p:sp>
      <p:sp>
        <p:nvSpPr>
          <p:cNvPr id="3" name="TextBox 2"/>
          <p:cNvSpPr txBox="1"/>
          <p:nvPr/>
        </p:nvSpPr>
        <p:spPr>
          <a:xfrm>
            <a:off x="395536" y="1484784"/>
            <a:ext cx="7560840" cy="2862322"/>
          </a:xfrm>
          <a:prstGeom prst="rect">
            <a:avLst/>
          </a:prstGeom>
          <a:noFill/>
        </p:spPr>
        <p:txBody>
          <a:bodyPr wrap="square" rtlCol="0">
            <a:spAutoFit/>
          </a:bodyPr>
          <a:lstStyle/>
          <a:p>
            <a:r>
              <a:rPr lang="en-GB" dirty="0" smtClean="0"/>
              <a:t>It doesn’t matter how hard the ball is pushed as what happens vertically will still continue to happen and is completely unaffected by what happens horizontally. The ball will hit the ground in a given time and then both horizontal and vertical motions will end.</a:t>
            </a:r>
          </a:p>
          <a:p>
            <a:endParaRPr lang="en-GB" dirty="0"/>
          </a:p>
          <a:p>
            <a:r>
              <a:rPr lang="en-GB" dirty="0" smtClean="0">
                <a:solidFill>
                  <a:srgbClr val="FF0000"/>
                </a:solidFill>
              </a:rPr>
              <a:t>Projectiles have two entirely separate motions; vertical and horizontal. These two motions are completely independent of each other.</a:t>
            </a:r>
          </a:p>
          <a:p>
            <a:endParaRPr lang="en-GB" dirty="0">
              <a:solidFill>
                <a:srgbClr val="FF0000"/>
              </a:solidFill>
            </a:endParaRPr>
          </a:p>
          <a:p>
            <a:r>
              <a:rPr lang="en-GB" dirty="0" smtClean="0"/>
              <a:t>When we combine the horizontal and vertical motions we arrive at the resultant path which is usually curved and known as a </a:t>
            </a:r>
            <a:r>
              <a:rPr lang="en-GB" dirty="0" smtClean="0">
                <a:solidFill>
                  <a:srgbClr val="FF0000"/>
                </a:solidFill>
              </a:rPr>
              <a:t>trajectory.</a:t>
            </a:r>
            <a:r>
              <a:rPr lang="en-GB" dirty="0" smtClean="0"/>
              <a:t> </a:t>
            </a:r>
            <a:endParaRPr lang="en-GB" dirty="0"/>
          </a:p>
        </p:txBody>
      </p:sp>
      <p:pic>
        <p:nvPicPr>
          <p:cNvPr id="5122" name="Picture 2" descr="Motion Characteristics of a Projecti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4347106"/>
            <a:ext cx="4104456" cy="224493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444208" y="4581128"/>
            <a:ext cx="2520280" cy="1754326"/>
          </a:xfrm>
          <a:prstGeom prst="rect">
            <a:avLst/>
          </a:prstGeom>
          <a:noFill/>
        </p:spPr>
        <p:txBody>
          <a:bodyPr wrap="square" rtlCol="0">
            <a:spAutoFit/>
          </a:bodyPr>
          <a:lstStyle/>
          <a:p>
            <a:r>
              <a:rPr lang="en-GB" dirty="0" smtClean="0"/>
              <a:t>In the diagram the horizontal path is referred to as gravity free because it is completely unaffected by gravity.</a:t>
            </a:r>
            <a:endParaRPr lang="en-GB" dirty="0"/>
          </a:p>
        </p:txBody>
      </p:sp>
    </p:spTree>
    <p:extLst>
      <p:ext uri="{BB962C8B-B14F-4D97-AF65-F5344CB8AC3E}">
        <p14:creationId xmlns:p14="http://schemas.microsoft.com/office/powerpoint/2010/main" val="1279146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476672"/>
            <a:ext cx="7632848" cy="646331"/>
          </a:xfrm>
          <a:prstGeom prst="rect">
            <a:avLst/>
          </a:prstGeom>
          <a:noFill/>
        </p:spPr>
        <p:txBody>
          <a:bodyPr wrap="square" rtlCol="0">
            <a:spAutoFit/>
          </a:bodyPr>
          <a:lstStyle/>
          <a:p>
            <a:r>
              <a:rPr lang="en-GB" sz="3600" dirty="0" smtClean="0"/>
              <a:t>Investigating the horizontal motion</a:t>
            </a:r>
            <a:endParaRPr lang="en-GB" sz="3600" dirty="0"/>
          </a:p>
        </p:txBody>
      </p:sp>
      <p:sp>
        <p:nvSpPr>
          <p:cNvPr id="3" name="TextBox 2"/>
          <p:cNvSpPr txBox="1"/>
          <p:nvPr/>
        </p:nvSpPr>
        <p:spPr>
          <a:xfrm>
            <a:off x="611560" y="1484784"/>
            <a:ext cx="7632848" cy="4524315"/>
          </a:xfrm>
          <a:prstGeom prst="rect">
            <a:avLst/>
          </a:prstGeom>
          <a:noFill/>
        </p:spPr>
        <p:txBody>
          <a:bodyPr wrap="square" rtlCol="0">
            <a:spAutoFit/>
          </a:bodyPr>
          <a:lstStyle/>
          <a:p>
            <a:r>
              <a:rPr lang="en-GB" dirty="0" smtClean="0"/>
              <a:t>You have all used the relationship d = v t to link the speed, distance and time of objects. We will use this again here as the horizontal motion of projectiles follows the same rules. </a:t>
            </a:r>
          </a:p>
          <a:p>
            <a:endParaRPr lang="en-GB" dirty="0"/>
          </a:p>
          <a:p>
            <a:r>
              <a:rPr lang="en-GB" dirty="0" smtClean="0"/>
              <a:t>It is easy to see that if an object has a fairly high horizontal speed then it will cover more ground in less time. If we relate our falling ball to this the harder we push it the greater its speed will be and the further away it will fall from where it was pushed.</a:t>
            </a:r>
          </a:p>
          <a:p>
            <a:endParaRPr lang="en-GB" dirty="0"/>
          </a:p>
          <a:p>
            <a:r>
              <a:rPr lang="en-GB" dirty="0" smtClean="0"/>
              <a:t>Try pushing a ball off a table quite softly (with low speed). Where does the ball land from the base of the table? Now try pushing the same ball with a bit more force to give it a greater horizontal velocity. What happened to that horizontal distance? </a:t>
            </a:r>
          </a:p>
          <a:p>
            <a:endParaRPr lang="en-GB" dirty="0"/>
          </a:p>
          <a:p>
            <a:r>
              <a:rPr lang="en-GB" dirty="0" smtClean="0"/>
              <a:t>The ball is still falling but remember that the vertical motion isn’t affecting the horizontal motion.</a:t>
            </a:r>
            <a:endParaRPr lang="en-GB" dirty="0"/>
          </a:p>
        </p:txBody>
      </p:sp>
    </p:spTree>
    <p:extLst>
      <p:ext uri="{BB962C8B-B14F-4D97-AF65-F5344CB8AC3E}">
        <p14:creationId xmlns:p14="http://schemas.microsoft.com/office/powerpoint/2010/main" val="3518576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476672"/>
            <a:ext cx="8136904" cy="707886"/>
          </a:xfrm>
          <a:prstGeom prst="rect">
            <a:avLst/>
          </a:prstGeom>
          <a:noFill/>
        </p:spPr>
        <p:txBody>
          <a:bodyPr wrap="square" rtlCol="0">
            <a:spAutoFit/>
          </a:bodyPr>
          <a:lstStyle/>
          <a:p>
            <a:r>
              <a:rPr lang="en-GB" sz="4000" dirty="0" smtClean="0"/>
              <a:t>Calculating horizontal components</a:t>
            </a:r>
            <a:endParaRPr lang="en-GB" sz="4000" dirty="0"/>
          </a:p>
        </p:txBody>
      </p:sp>
      <p:pic>
        <p:nvPicPr>
          <p:cNvPr id="3" name="Picture 7" descr="A footballer kicks a ball off a cliff and its trajectory to the sea below is shown. Its horizontal velocity is 6 m/s"/>
          <p:cNvPicPr>
            <a:picLocks noChangeAspect="1" noChangeArrowheads="1"/>
          </p:cNvPicPr>
          <p:nvPr/>
        </p:nvPicPr>
        <p:blipFill>
          <a:blip r:embed="rId2">
            <a:extLst>
              <a:ext uri="{28A0092B-C50C-407E-A947-70E740481C1C}">
                <a14:useLocalDpi xmlns:a14="http://schemas.microsoft.com/office/drawing/2010/main" val="0"/>
              </a:ext>
            </a:extLst>
          </a:blip>
          <a:srcRect t="6897" r="52412"/>
          <a:stretch>
            <a:fillRect/>
          </a:stretch>
        </p:blipFill>
        <p:spPr bwMode="auto">
          <a:xfrm>
            <a:off x="323528" y="1412776"/>
            <a:ext cx="3384550" cy="287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4391980" y="1412776"/>
            <a:ext cx="4428492" cy="3139321"/>
          </a:xfrm>
          <a:prstGeom prst="rect">
            <a:avLst/>
          </a:prstGeom>
          <a:noFill/>
        </p:spPr>
        <p:txBody>
          <a:bodyPr wrap="square" rtlCol="0">
            <a:spAutoFit/>
          </a:bodyPr>
          <a:lstStyle/>
          <a:p>
            <a:r>
              <a:rPr lang="en-GB" dirty="0" smtClean="0"/>
              <a:t>A man, who looks a bit like George Best, kicks a football off a cliff. How far from the base of the cliff did the ball land 2.5 seconds later?</a:t>
            </a:r>
          </a:p>
          <a:p>
            <a:endParaRPr lang="en-GB" dirty="0"/>
          </a:p>
          <a:p>
            <a:r>
              <a:rPr lang="en-GB" dirty="0" smtClean="0"/>
              <a:t>Dead easy as you have been using d = v t since Primary school!</a:t>
            </a:r>
          </a:p>
          <a:p>
            <a:endParaRPr lang="en-GB" dirty="0"/>
          </a:p>
          <a:p>
            <a:r>
              <a:rPr lang="en-GB" dirty="0" smtClean="0"/>
              <a:t>The horizontal velocity is given in the diagram as 6 ms</a:t>
            </a:r>
            <a:r>
              <a:rPr lang="en-GB" baseline="30000" dirty="0" smtClean="0"/>
              <a:t>-1 </a:t>
            </a:r>
            <a:r>
              <a:rPr lang="en-GB" dirty="0" smtClean="0"/>
              <a:t> and we know that time is 2.5 s so we write these down.</a:t>
            </a:r>
            <a:endParaRPr lang="en-GB" baseline="30000" dirty="0"/>
          </a:p>
        </p:txBody>
      </p:sp>
      <p:sp>
        <p:nvSpPr>
          <p:cNvPr id="5" name="TextBox 4"/>
          <p:cNvSpPr txBox="1"/>
          <p:nvPr/>
        </p:nvSpPr>
        <p:spPr>
          <a:xfrm>
            <a:off x="251520" y="4797152"/>
            <a:ext cx="1800200" cy="923330"/>
          </a:xfrm>
          <a:prstGeom prst="rect">
            <a:avLst/>
          </a:prstGeom>
          <a:noFill/>
        </p:spPr>
        <p:txBody>
          <a:bodyPr wrap="square" rtlCol="0">
            <a:spAutoFit/>
          </a:bodyPr>
          <a:lstStyle/>
          <a:p>
            <a:r>
              <a:rPr lang="en-GB" dirty="0" err="1" smtClean="0">
                <a:solidFill>
                  <a:srgbClr val="FF0000"/>
                </a:solidFill>
              </a:rPr>
              <a:t>V</a:t>
            </a:r>
            <a:r>
              <a:rPr lang="en-GB" baseline="-25000" dirty="0" err="1" smtClean="0">
                <a:solidFill>
                  <a:srgbClr val="FF0000"/>
                </a:solidFill>
              </a:rPr>
              <a:t>h</a:t>
            </a:r>
            <a:r>
              <a:rPr lang="en-GB" dirty="0" smtClean="0">
                <a:solidFill>
                  <a:srgbClr val="FF0000"/>
                </a:solidFill>
              </a:rPr>
              <a:t> = 6 ms</a:t>
            </a:r>
            <a:r>
              <a:rPr lang="en-GB" baseline="30000" dirty="0" smtClean="0">
                <a:solidFill>
                  <a:srgbClr val="FF0000"/>
                </a:solidFill>
              </a:rPr>
              <a:t>-1</a:t>
            </a:r>
          </a:p>
          <a:p>
            <a:r>
              <a:rPr lang="en-GB" dirty="0" smtClean="0">
                <a:solidFill>
                  <a:srgbClr val="FF0000"/>
                </a:solidFill>
              </a:rPr>
              <a:t>t = 2.5 s</a:t>
            </a:r>
          </a:p>
          <a:p>
            <a:r>
              <a:rPr lang="en-GB" dirty="0" smtClean="0">
                <a:solidFill>
                  <a:srgbClr val="FF0000"/>
                </a:solidFill>
              </a:rPr>
              <a:t>d = ? </a:t>
            </a:r>
            <a:endParaRPr lang="en-GB" dirty="0">
              <a:solidFill>
                <a:srgbClr val="FF0000"/>
              </a:solidFill>
            </a:endParaRPr>
          </a:p>
        </p:txBody>
      </p:sp>
      <p:sp>
        <p:nvSpPr>
          <p:cNvPr id="6" name="TextBox 5"/>
          <p:cNvSpPr txBox="1"/>
          <p:nvPr/>
        </p:nvSpPr>
        <p:spPr>
          <a:xfrm>
            <a:off x="1963191" y="5074151"/>
            <a:ext cx="6264696" cy="646331"/>
          </a:xfrm>
          <a:prstGeom prst="rect">
            <a:avLst/>
          </a:prstGeom>
          <a:noFill/>
        </p:spPr>
        <p:txBody>
          <a:bodyPr wrap="square" rtlCol="0">
            <a:spAutoFit/>
          </a:bodyPr>
          <a:lstStyle/>
          <a:p>
            <a:r>
              <a:rPr lang="en-GB" dirty="0" smtClean="0"/>
              <a:t>Next, write down the relationship that links these variables together – </a:t>
            </a:r>
            <a:r>
              <a:rPr lang="en-GB" dirty="0" smtClean="0">
                <a:solidFill>
                  <a:srgbClr val="FF0000"/>
                </a:solidFill>
              </a:rPr>
              <a:t>d = v t </a:t>
            </a:r>
            <a:r>
              <a:rPr lang="en-GB" dirty="0" smtClean="0"/>
              <a:t>and make the substitutions.</a:t>
            </a:r>
            <a:endParaRPr lang="en-GB" dirty="0"/>
          </a:p>
        </p:txBody>
      </p:sp>
      <p:sp>
        <p:nvSpPr>
          <p:cNvPr id="7" name="TextBox 6"/>
          <p:cNvSpPr txBox="1"/>
          <p:nvPr/>
        </p:nvSpPr>
        <p:spPr>
          <a:xfrm>
            <a:off x="1151620" y="5949280"/>
            <a:ext cx="7452828" cy="369332"/>
          </a:xfrm>
          <a:prstGeom prst="rect">
            <a:avLst/>
          </a:prstGeom>
          <a:noFill/>
        </p:spPr>
        <p:txBody>
          <a:bodyPr wrap="square" rtlCol="0">
            <a:spAutoFit/>
          </a:bodyPr>
          <a:lstStyle/>
          <a:p>
            <a:r>
              <a:rPr lang="en-GB" dirty="0" smtClean="0"/>
              <a:t>d = 6 x 2.5 = 15 m</a:t>
            </a:r>
            <a:endParaRPr lang="en-GB" dirty="0"/>
          </a:p>
        </p:txBody>
      </p:sp>
      <p:sp>
        <p:nvSpPr>
          <p:cNvPr id="8" name="TextBox 7"/>
          <p:cNvSpPr txBox="1"/>
          <p:nvPr/>
        </p:nvSpPr>
        <p:spPr>
          <a:xfrm>
            <a:off x="107504" y="6318612"/>
            <a:ext cx="8566455" cy="369332"/>
          </a:xfrm>
          <a:prstGeom prst="rect">
            <a:avLst/>
          </a:prstGeom>
          <a:noFill/>
        </p:spPr>
        <p:txBody>
          <a:bodyPr wrap="square" rtlCol="0">
            <a:spAutoFit/>
          </a:bodyPr>
          <a:lstStyle/>
          <a:p>
            <a:r>
              <a:rPr lang="en-GB" dirty="0" smtClean="0"/>
              <a:t>The ball landed 15 m from the base of the cliff. Check to see if that seems realistic.</a:t>
            </a:r>
            <a:endParaRPr lang="en-GB" dirty="0"/>
          </a:p>
        </p:txBody>
      </p:sp>
    </p:spTree>
    <p:extLst>
      <p:ext uri="{BB962C8B-B14F-4D97-AF65-F5344CB8AC3E}">
        <p14:creationId xmlns:p14="http://schemas.microsoft.com/office/powerpoint/2010/main" val="2185830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76672"/>
            <a:ext cx="9036496" cy="646331"/>
          </a:xfrm>
          <a:prstGeom prst="rect">
            <a:avLst/>
          </a:prstGeom>
          <a:noFill/>
        </p:spPr>
        <p:txBody>
          <a:bodyPr wrap="square" rtlCol="0">
            <a:spAutoFit/>
          </a:bodyPr>
          <a:lstStyle/>
          <a:p>
            <a:r>
              <a:rPr lang="en-GB" sz="3600" dirty="0" smtClean="0"/>
              <a:t>Combining vertical and horizontal motions</a:t>
            </a:r>
            <a:endParaRPr lang="en-GB" sz="3600" dirty="0"/>
          </a:p>
        </p:txBody>
      </p:sp>
      <p:sp>
        <p:nvSpPr>
          <p:cNvPr id="3" name="TextBox 2"/>
          <p:cNvSpPr txBox="1"/>
          <p:nvPr/>
        </p:nvSpPr>
        <p:spPr>
          <a:xfrm>
            <a:off x="339251" y="1123003"/>
            <a:ext cx="8208912" cy="1754326"/>
          </a:xfrm>
          <a:prstGeom prst="rect">
            <a:avLst/>
          </a:prstGeom>
          <a:noFill/>
        </p:spPr>
        <p:txBody>
          <a:bodyPr wrap="square" rtlCol="0">
            <a:spAutoFit/>
          </a:bodyPr>
          <a:lstStyle/>
          <a:p>
            <a:r>
              <a:rPr lang="en-GB" dirty="0" smtClean="0"/>
              <a:t>When we add the vertical components and the horizontal components we arrive at the resultant motion of the projectile. This combination gives us the familiar curved path or trajectory that projectiles take.</a:t>
            </a:r>
          </a:p>
          <a:p>
            <a:endParaRPr lang="en-GB" dirty="0"/>
          </a:p>
          <a:p>
            <a:r>
              <a:rPr lang="en-GB" sz="3600" dirty="0" smtClean="0"/>
              <a:t>The symbols</a:t>
            </a:r>
            <a:endParaRPr lang="en-GB" sz="3600" dirty="0"/>
          </a:p>
        </p:txBody>
      </p:sp>
      <p:graphicFrame>
        <p:nvGraphicFramePr>
          <p:cNvPr id="4" name="Table 3"/>
          <p:cNvGraphicFramePr>
            <a:graphicFrameLocks noGrp="1"/>
          </p:cNvGraphicFramePr>
          <p:nvPr>
            <p:extLst>
              <p:ext uri="{D42A27DB-BD31-4B8C-83A1-F6EECF244321}">
                <p14:modId xmlns:p14="http://schemas.microsoft.com/office/powerpoint/2010/main" val="2802304373"/>
              </p:ext>
            </p:extLst>
          </p:nvPr>
        </p:nvGraphicFramePr>
        <p:xfrm>
          <a:off x="179512" y="3135396"/>
          <a:ext cx="8208911" cy="3605972"/>
        </p:xfrm>
        <a:graphic>
          <a:graphicData uri="http://schemas.openxmlformats.org/drawingml/2006/table">
            <a:tbl>
              <a:tblPr firstRow="1" bandRow="1">
                <a:tableStyleId>{5C22544A-7EE6-4342-B048-85BDC9FD1C3A}</a:tableStyleId>
              </a:tblPr>
              <a:tblGrid>
                <a:gridCol w="4658861"/>
                <a:gridCol w="3550050"/>
              </a:tblGrid>
              <a:tr h="497012">
                <a:tc>
                  <a:txBody>
                    <a:bodyPr/>
                    <a:lstStyle/>
                    <a:p>
                      <a:r>
                        <a:rPr lang="en-GB" dirty="0" smtClean="0"/>
                        <a:t>Vertical components   </a:t>
                      </a:r>
                      <a:endParaRPr lang="en-GB" dirty="0"/>
                    </a:p>
                  </a:txBody>
                  <a:tcPr/>
                </a:tc>
                <a:tc>
                  <a:txBody>
                    <a:bodyPr/>
                    <a:lstStyle/>
                    <a:p>
                      <a:r>
                        <a:rPr lang="en-GB" dirty="0" smtClean="0"/>
                        <a:t>Horizontal Components   </a:t>
                      </a:r>
                      <a:endParaRPr lang="en-GB" dirty="0"/>
                    </a:p>
                  </a:txBody>
                  <a:tcPr/>
                </a:tc>
              </a:tr>
              <a:tr h="370840">
                <a:tc>
                  <a:txBody>
                    <a:bodyPr/>
                    <a:lstStyle/>
                    <a:p>
                      <a:r>
                        <a:rPr lang="en-GB" dirty="0" smtClean="0"/>
                        <a:t>a</a:t>
                      </a:r>
                      <a:r>
                        <a:rPr lang="en-GB" baseline="0" dirty="0" smtClean="0"/>
                        <a:t> = acceleration due to gravity = 9.8 ms</a:t>
                      </a:r>
                      <a:r>
                        <a:rPr lang="en-GB" baseline="30000" dirty="0" smtClean="0"/>
                        <a:t>-2 </a:t>
                      </a:r>
                      <a:r>
                        <a:rPr lang="en-GB" baseline="0" dirty="0" smtClean="0"/>
                        <a:t> check it is towards Earth! </a:t>
                      </a:r>
                      <a:endParaRPr lang="en-GB" baseline="30000" dirty="0"/>
                    </a:p>
                  </a:txBody>
                  <a:tcPr/>
                </a:tc>
                <a:tc>
                  <a:txBody>
                    <a:bodyPr/>
                    <a:lstStyle/>
                    <a:p>
                      <a:r>
                        <a:rPr lang="en-GB" dirty="0" smtClean="0"/>
                        <a:t>d</a:t>
                      </a:r>
                      <a:r>
                        <a:rPr lang="en-GB" baseline="-25000" dirty="0" smtClean="0"/>
                        <a:t>h</a:t>
                      </a:r>
                      <a:r>
                        <a:rPr lang="en-GB" baseline="0" dirty="0" smtClean="0"/>
                        <a:t> = the horizontal distance travelled often referred to as horizontal displacement </a:t>
                      </a:r>
                      <a:r>
                        <a:rPr lang="en-GB" baseline="0" dirty="0" err="1" smtClean="0"/>
                        <a:t>s</a:t>
                      </a:r>
                      <a:r>
                        <a:rPr lang="en-GB" baseline="-25000" dirty="0" err="1" smtClean="0"/>
                        <a:t>h</a:t>
                      </a:r>
                      <a:endParaRPr lang="en-GB" baseline="-25000" dirty="0"/>
                    </a:p>
                  </a:txBody>
                  <a:tcPr/>
                </a:tc>
              </a:tr>
              <a:tr h="370840">
                <a:tc>
                  <a:txBody>
                    <a:bodyPr/>
                    <a:lstStyle/>
                    <a:p>
                      <a:r>
                        <a:rPr lang="en-GB" dirty="0" err="1" smtClean="0"/>
                        <a:t>v</a:t>
                      </a:r>
                      <a:r>
                        <a:rPr lang="en-GB" baseline="-25000" dirty="0" err="1" smtClean="0"/>
                        <a:t>v</a:t>
                      </a:r>
                      <a:r>
                        <a:rPr lang="en-GB" baseline="0" dirty="0" smtClean="0"/>
                        <a:t> = the final velocity of the projectile, just as it lands</a:t>
                      </a:r>
                      <a:endParaRPr lang="en-GB" dirty="0"/>
                    </a:p>
                  </a:txBody>
                  <a:tcPr/>
                </a:tc>
                <a:tc>
                  <a:txBody>
                    <a:bodyPr/>
                    <a:lstStyle/>
                    <a:p>
                      <a:r>
                        <a:rPr lang="en-GB" dirty="0" err="1" smtClean="0"/>
                        <a:t>v</a:t>
                      </a:r>
                      <a:r>
                        <a:rPr lang="en-GB" baseline="-25000" dirty="0" err="1" smtClean="0"/>
                        <a:t>h</a:t>
                      </a:r>
                      <a:r>
                        <a:rPr lang="en-GB" baseline="0" dirty="0" smtClean="0"/>
                        <a:t> = the horizontal velocity of the projectile remains constant throughout its flight</a:t>
                      </a:r>
                      <a:endParaRPr lang="en-GB" dirty="0"/>
                    </a:p>
                  </a:txBody>
                  <a:tcPr/>
                </a:tc>
              </a:tr>
              <a:tr h="370840">
                <a:tc>
                  <a:txBody>
                    <a:bodyPr/>
                    <a:lstStyle/>
                    <a:p>
                      <a:r>
                        <a:rPr lang="en-GB" dirty="0" err="1" smtClean="0"/>
                        <a:t>u</a:t>
                      </a:r>
                      <a:r>
                        <a:rPr lang="en-GB" baseline="-25000" dirty="0" err="1" smtClean="0"/>
                        <a:t>v</a:t>
                      </a:r>
                      <a:r>
                        <a:rPr lang="en-GB" baseline="0" dirty="0" smtClean="0"/>
                        <a:t> = the initial vertical speed, which is usually zero.</a:t>
                      </a:r>
                    </a:p>
                  </a:txBody>
                  <a:tcPr/>
                </a:tc>
                <a:tc>
                  <a:txBody>
                    <a:bodyPr/>
                    <a:lstStyle/>
                    <a:p>
                      <a:endParaRPr lang="en-GB" dirty="0"/>
                    </a:p>
                  </a:txBody>
                  <a:tcPr/>
                </a:tc>
              </a:tr>
              <a:tr h="4904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t = the time taken for the flight. Time is the</a:t>
                      </a:r>
                      <a:endParaRPr lang="en-GB" dirty="0" smtClean="0"/>
                    </a:p>
                    <a:p>
                      <a:endParaRPr lang="en-GB" dirty="0"/>
                    </a:p>
                  </a:txBody>
                  <a:tcPr/>
                </a:tc>
                <a:tc>
                  <a:txBody>
                    <a:bodyPr/>
                    <a:lstStyle/>
                    <a:p>
                      <a:r>
                        <a:rPr lang="en-GB" dirty="0" smtClean="0"/>
                        <a:t>same</a:t>
                      </a:r>
                      <a:r>
                        <a:rPr lang="en-GB" baseline="0" dirty="0" smtClean="0"/>
                        <a:t> for horizontal and vertical</a:t>
                      </a:r>
                      <a:endParaRPr lang="en-GB" dirty="0"/>
                    </a:p>
                  </a:txBody>
                  <a:tcPr/>
                </a:tc>
              </a:tr>
            </a:tbl>
          </a:graphicData>
        </a:graphic>
      </p:graphicFrame>
      <p:sp>
        <p:nvSpPr>
          <p:cNvPr id="5" name="Down Arrow 4"/>
          <p:cNvSpPr/>
          <p:nvPr/>
        </p:nvSpPr>
        <p:spPr>
          <a:xfrm>
            <a:off x="2843808" y="3212976"/>
            <a:ext cx="216024" cy="360040"/>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6" name="Right Arrow 5"/>
          <p:cNvSpPr/>
          <p:nvPr/>
        </p:nvSpPr>
        <p:spPr>
          <a:xfrm>
            <a:off x="7596336" y="3284984"/>
            <a:ext cx="648072" cy="216024"/>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83795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476672"/>
            <a:ext cx="7920880" cy="646331"/>
          </a:xfrm>
          <a:prstGeom prst="rect">
            <a:avLst/>
          </a:prstGeom>
          <a:noFill/>
        </p:spPr>
        <p:txBody>
          <a:bodyPr wrap="square" rtlCol="0">
            <a:spAutoFit/>
          </a:bodyPr>
          <a:lstStyle/>
          <a:p>
            <a:r>
              <a:rPr lang="en-GB" sz="3600" dirty="0" smtClean="0"/>
              <a:t>Key projectile facts to remember</a:t>
            </a:r>
            <a:endParaRPr lang="en-GB" sz="3600" dirty="0"/>
          </a:p>
        </p:txBody>
      </p:sp>
      <p:sp>
        <p:nvSpPr>
          <p:cNvPr id="3" name="TextBox 2"/>
          <p:cNvSpPr txBox="1"/>
          <p:nvPr/>
        </p:nvSpPr>
        <p:spPr>
          <a:xfrm>
            <a:off x="539552" y="1484784"/>
            <a:ext cx="7632848" cy="4247317"/>
          </a:xfrm>
          <a:prstGeom prst="rect">
            <a:avLst/>
          </a:prstGeom>
          <a:noFill/>
        </p:spPr>
        <p:txBody>
          <a:bodyPr wrap="square" rtlCol="0">
            <a:spAutoFit/>
          </a:bodyPr>
          <a:lstStyle/>
          <a:p>
            <a:pPr marL="342900" indent="-342900">
              <a:buAutoNum type="arabicPeriod"/>
            </a:pPr>
            <a:r>
              <a:rPr lang="en-GB" dirty="0" smtClean="0"/>
              <a:t>A </a:t>
            </a:r>
            <a:r>
              <a:rPr lang="en-GB" dirty="0" smtClean="0">
                <a:solidFill>
                  <a:srgbClr val="FF0000"/>
                </a:solidFill>
              </a:rPr>
              <a:t>falling object has a constant </a:t>
            </a:r>
            <a:r>
              <a:rPr lang="en-GB" dirty="0" smtClean="0">
                <a:solidFill>
                  <a:srgbClr val="FF0000"/>
                </a:solidFill>
              </a:rPr>
              <a:t>vertical acceleration</a:t>
            </a:r>
            <a:r>
              <a:rPr lang="en-GB" dirty="0" smtClean="0"/>
              <a:t>. It accelerates at the same rate but its vertical speed is always increasing.</a:t>
            </a:r>
          </a:p>
          <a:p>
            <a:pPr marL="342900" indent="-342900">
              <a:buAutoNum type="arabicPeriod"/>
            </a:pPr>
            <a:endParaRPr lang="en-GB" dirty="0"/>
          </a:p>
          <a:p>
            <a:pPr marL="342900" indent="-342900">
              <a:buAutoNum type="arabicPeriod"/>
            </a:pPr>
            <a:r>
              <a:rPr lang="en-GB" dirty="0" smtClean="0"/>
              <a:t>A falling object will have an </a:t>
            </a:r>
            <a:r>
              <a:rPr lang="en-GB" dirty="0" smtClean="0">
                <a:solidFill>
                  <a:srgbClr val="FF0000"/>
                </a:solidFill>
              </a:rPr>
              <a:t>initial vertical velocity of zero </a:t>
            </a:r>
            <a:r>
              <a:rPr lang="en-GB" dirty="0" smtClean="0"/>
              <a:t>if it starts from rest.</a:t>
            </a:r>
          </a:p>
          <a:p>
            <a:pPr marL="342900" indent="-342900">
              <a:buAutoNum type="arabicPeriod"/>
            </a:pPr>
            <a:endParaRPr lang="en-GB" dirty="0"/>
          </a:p>
          <a:p>
            <a:pPr marL="342900" indent="-342900">
              <a:buAutoNum type="arabicPeriod"/>
            </a:pPr>
            <a:r>
              <a:rPr lang="en-GB" dirty="0" smtClean="0"/>
              <a:t>An object’s </a:t>
            </a:r>
            <a:r>
              <a:rPr lang="en-GB" dirty="0" smtClean="0">
                <a:solidFill>
                  <a:srgbClr val="FF0000"/>
                </a:solidFill>
              </a:rPr>
              <a:t>initial horizontal velocity will remain constant </a:t>
            </a:r>
            <a:r>
              <a:rPr lang="en-GB" dirty="0" smtClean="0"/>
              <a:t>throughout its flight. It is not accelerating horizontally.</a:t>
            </a:r>
          </a:p>
          <a:p>
            <a:pPr marL="342900" indent="-342900">
              <a:buAutoNum type="arabicPeriod"/>
            </a:pPr>
            <a:endParaRPr lang="en-GB" dirty="0"/>
          </a:p>
          <a:p>
            <a:pPr marL="342900" indent="-342900">
              <a:buAutoNum type="arabicPeriod"/>
            </a:pPr>
            <a:r>
              <a:rPr lang="en-GB" dirty="0" smtClean="0"/>
              <a:t>We </a:t>
            </a:r>
            <a:r>
              <a:rPr lang="en-GB" dirty="0" smtClean="0">
                <a:solidFill>
                  <a:srgbClr val="FF0000"/>
                </a:solidFill>
              </a:rPr>
              <a:t>ignore the effects of air resistance</a:t>
            </a:r>
            <a:r>
              <a:rPr lang="en-GB" dirty="0" smtClean="0"/>
              <a:t> for our projectile calculations to work at National 5.</a:t>
            </a:r>
          </a:p>
          <a:p>
            <a:pPr marL="342900" indent="-342900">
              <a:buAutoNum type="arabicPeriod"/>
            </a:pPr>
            <a:endParaRPr lang="en-GB" dirty="0"/>
          </a:p>
          <a:p>
            <a:pPr marL="342900" indent="-342900">
              <a:buAutoNum type="arabicPeriod"/>
            </a:pPr>
            <a:r>
              <a:rPr lang="en-GB" dirty="0" smtClean="0"/>
              <a:t>The </a:t>
            </a:r>
            <a:r>
              <a:rPr lang="en-GB" dirty="0" smtClean="0">
                <a:solidFill>
                  <a:srgbClr val="FF0000"/>
                </a:solidFill>
              </a:rPr>
              <a:t>horizontal motion and the vertical motion are completely independent </a:t>
            </a:r>
            <a:r>
              <a:rPr lang="en-GB" dirty="0" smtClean="0"/>
              <a:t>of each other. They don’t affect each other but do combine to give the resultant trajectory. </a:t>
            </a:r>
            <a:endParaRPr lang="en-GB" dirty="0"/>
          </a:p>
        </p:txBody>
      </p:sp>
    </p:spTree>
    <p:extLst>
      <p:ext uri="{BB962C8B-B14F-4D97-AF65-F5344CB8AC3E}">
        <p14:creationId xmlns:p14="http://schemas.microsoft.com/office/powerpoint/2010/main" val="30975762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548680"/>
            <a:ext cx="7848872" cy="584775"/>
          </a:xfrm>
          <a:prstGeom prst="rect">
            <a:avLst/>
          </a:prstGeom>
          <a:noFill/>
        </p:spPr>
        <p:txBody>
          <a:bodyPr wrap="square" rtlCol="0">
            <a:spAutoFit/>
          </a:bodyPr>
          <a:lstStyle/>
          <a:p>
            <a:r>
              <a:rPr lang="en-GB" sz="3200" dirty="0" smtClean="0"/>
              <a:t>Worked example</a:t>
            </a:r>
            <a:endParaRPr lang="en-GB" sz="3200" dirty="0"/>
          </a:p>
        </p:txBody>
      </p:sp>
      <p:sp>
        <p:nvSpPr>
          <p:cNvPr id="3" name="TextBox 2"/>
          <p:cNvSpPr txBox="1"/>
          <p:nvPr/>
        </p:nvSpPr>
        <p:spPr>
          <a:xfrm>
            <a:off x="323528" y="1556792"/>
            <a:ext cx="8208912" cy="1754326"/>
          </a:xfrm>
          <a:prstGeom prst="rect">
            <a:avLst/>
          </a:prstGeom>
          <a:noFill/>
        </p:spPr>
        <p:txBody>
          <a:bodyPr wrap="square" rtlCol="0">
            <a:spAutoFit/>
          </a:bodyPr>
          <a:lstStyle/>
          <a:p>
            <a:r>
              <a:rPr lang="en-GB" dirty="0" smtClean="0"/>
              <a:t>A ball travelling at 3.2 ms-1 rolls off a table and lands on the floor 0.50 s later.</a:t>
            </a:r>
          </a:p>
          <a:p>
            <a:endParaRPr lang="en-GB" dirty="0"/>
          </a:p>
          <a:p>
            <a:pPr marL="342900" indent="-342900">
              <a:buAutoNum type="alphaLcParenR"/>
            </a:pPr>
            <a:r>
              <a:rPr lang="en-GB" dirty="0" smtClean="0"/>
              <a:t>Calculate how far from the base of the table the ball lands.</a:t>
            </a:r>
          </a:p>
          <a:p>
            <a:pPr marL="342900" indent="-342900">
              <a:buAutoNum type="alphaLcParenR"/>
            </a:pPr>
            <a:r>
              <a:rPr lang="en-GB" dirty="0" smtClean="0"/>
              <a:t>Calculate the vertical speed of the ball as it hits the floor</a:t>
            </a:r>
          </a:p>
          <a:p>
            <a:pPr marL="342900" indent="-342900">
              <a:buAutoNum type="alphaLcParenR"/>
            </a:pPr>
            <a:r>
              <a:rPr lang="en-GB" dirty="0" smtClean="0"/>
              <a:t>Draw a velocity time graph to represent the horizontal motion of the ball.</a:t>
            </a:r>
          </a:p>
          <a:p>
            <a:pPr marL="342900" indent="-342900">
              <a:buAutoNum type="alphaLcParenR"/>
            </a:pPr>
            <a:r>
              <a:rPr lang="en-GB" dirty="0" smtClean="0"/>
              <a:t>Draw a velocity time graph to represent the vertical motion of the ball</a:t>
            </a:r>
            <a:endParaRPr lang="en-GB"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4293096"/>
            <a:ext cx="3065948" cy="2150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8406" b="10340"/>
          <a:stretch/>
        </p:blipFill>
        <p:spPr bwMode="auto">
          <a:xfrm>
            <a:off x="6732240" y="5707969"/>
            <a:ext cx="855538"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Down Arrow 6"/>
          <p:cNvSpPr/>
          <p:nvPr/>
        </p:nvSpPr>
        <p:spPr>
          <a:xfrm>
            <a:off x="5261684" y="4581128"/>
            <a:ext cx="576064" cy="18627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Arrow 7"/>
          <p:cNvSpPr/>
          <p:nvPr/>
        </p:nvSpPr>
        <p:spPr>
          <a:xfrm>
            <a:off x="5436096" y="4437112"/>
            <a:ext cx="230425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5549716" y="4162888"/>
            <a:ext cx="2622684" cy="369332"/>
          </a:xfrm>
          <a:prstGeom prst="rect">
            <a:avLst/>
          </a:prstGeom>
          <a:noFill/>
        </p:spPr>
        <p:txBody>
          <a:bodyPr wrap="square" rtlCol="0">
            <a:spAutoFit/>
          </a:bodyPr>
          <a:lstStyle/>
          <a:p>
            <a:r>
              <a:rPr lang="en-GB" dirty="0" smtClean="0"/>
              <a:t>Horizontal motion</a:t>
            </a:r>
            <a:endParaRPr lang="en-GB" dirty="0"/>
          </a:p>
        </p:txBody>
      </p:sp>
      <p:sp>
        <p:nvSpPr>
          <p:cNvPr id="10" name="TextBox 9"/>
          <p:cNvSpPr txBox="1"/>
          <p:nvPr/>
        </p:nvSpPr>
        <p:spPr>
          <a:xfrm rot="5400000">
            <a:off x="5118054" y="5580335"/>
            <a:ext cx="1808719" cy="369332"/>
          </a:xfrm>
          <a:prstGeom prst="rect">
            <a:avLst/>
          </a:prstGeom>
          <a:noFill/>
        </p:spPr>
        <p:txBody>
          <a:bodyPr wrap="square" rtlCol="0">
            <a:spAutoFit/>
          </a:bodyPr>
          <a:lstStyle/>
          <a:p>
            <a:r>
              <a:rPr lang="en-GB" dirty="0" smtClean="0"/>
              <a:t>Vertical motion</a:t>
            </a:r>
            <a:endParaRPr lang="en-GB" dirty="0"/>
          </a:p>
        </p:txBody>
      </p:sp>
      <p:sp>
        <p:nvSpPr>
          <p:cNvPr id="11" name="TextBox 10"/>
          <p:cNvSpPr txBox="1"/>
          <p:nvPr/>
        </p:nvSpPr>
        <p:spPr>
          <a:xfrm>
            <a:off x="7740352" y="5765001"/>
            <a:ext cx="1296144" cy="646331"/>
          </a:xfrm>
          <a:prstGeom prst="rect">
            <a:avLst/>
          </a:prstGeom>
          <a:noFill/>
        </p:spPr>
        <p:txBody>
          <a:bodyPr wrap="square" rtlCol="0">
            <a:spAutoFit/>
          </a:bodyPr>
          <a:lstStyle/>
          <a:p>
            <a:r>
              <a:rPr lang="en-GB" dirty="0" smtClean="0"/>
              <a:t>Ball lands here</a:t>
            </a:r>
            <a:endParaRPr lang="en-GB" dirty="0"/>
          </a:p>
        </p:txBody>
      </p:sp>
    </p:spTree>
    <p:extLst>
      <p:ext uri="{BB962C8B-B14F-4D97-AF65-F5344CB8AC3E}">
        <p14:creationId xmlns:p14="http://schemas.microsoft.com/office/powerpoint/2010/main" val="4060917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868144" y="620688"/>
            <a:ext cx="2808312" cy="2123658"/>
          </a:xfrm>
          <a:prstGeom prst="rect">
            <a:avLst/>
          </a:prstGeom>
          <a:noFill/>
        </p:spPr>
        <p:txBody>
          <a:bodyPr wrap="square" rtlCol="0">
            <a:spAutoFit/>
          </a:bodyPr>
          <a:lstStyle/>
          <a:p>
            <a:r>
              <a:rPr lang="en-GB" dirty="0" smtClean="0"/>
              <a:t>Remember key facts!</a:t>
            </a:r>
          </a:p>
          <a:p>
            <a:endParaRPr lang="en-GB" dirty="0"/>
          </a:p>
          <a:p>
            <a:r>
              <a:rPr lang="en-GB" sz="2400" dirty="0" smtClean="0"/>
              <a:t>Falling objects accelerate vertically, due to gravity, from rest.</a:t>
            </a:r>
            <a:endParaRPr lang="en-GB" sz="2400" dirty="0"/>
          </a:p>
        </p:txBody>
      </p:sp>
      <p:sp>
        <p:nvSpPr>
          <p:cNvPr id="4" name="TextBox 3"/>
          <p:cNvSpPr txBox="1"/>
          <p:nvPr/>
        </p:nvSpPr>
        <p:spPr>
          <a:xfrm>
            <a:off x="5940152" y="5823164"/>
            <a:ext cx="2736304" cy="646331"/>
          </a:xfrm>
          <a:prstGeom prst="rect">
            <a:avLst/>
          </a:prstGeom>
          <a:noFill/>
        </p:spPr>
        <p:txBody>
          <a:bodyPr wrap="square" rtlCol="0">
            <a:spAutoFit/>
          </a:bodyPr>
          <a:lstStyle/>
          <a:p>
            <a:r>
              <a:rPr lang="en-GB" dirty="0" smtClean="0"/>
              <a:t>Mrs. Dorman has dodgy blackboard handwriting!</a:t>
            </a:r>
            <a:endParaRPr lang="en-GB"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381000"/>
            <a:ext cx="4968552" cy="60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8496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764704"/>
            <a:ext cx="7992888" cy="369332"/>
          </a:xfrm>
          <a:prstGeom prst="rect">
            <a:avLst/>
          </a:prstGeom>
          <a:noFill/>
        </p:spPr>
        <p:txBody>
          <a:bodyPr wrap="square" rtlCol="0">
            <a:spAutoFit/>
          </a:bodyPr>
          <a:lstStyle/>
          <a:p>
            <a:r>
              <a:rPr lang="en-GB" dirty="0" smtClean="0"/>
              <a:t>a) Calculate how far from the base of the table the ball lands.</a:t>
            </a:r>
            <a:endParaRPr lang="en-GB"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4795"/>
          <a:stretch/>
        </p:blipFill>
        <p:spPr bwMode="auto">
          <a:xfrm>
            <a:off x="611560" y="1268760"/>
            <a:ext cx="4536504" cy="53660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364088" y="1556792"/>
            <a:ext cx="3240360" cy="1754326"/>
          </a:xfrm>
          <a:prstGeom prst="rect">
            <a:avLst/>
          </a:prstGeom>
          <a:noFill/>
        </p:spPr>
        <p:txBody>
          <a:bodyPr wrap="square" rtlCol="0">
            <a:spAutoFit/>
          </a:bodyPr>
          <a:lstStyle/>
          <a:p>
            <a:r>
              <a:rPr lang="en-GB" dirty="0" smtClean="0"/>
              <a:t>If you have taken the time to follow Step 1 and organise the information given to you in the question your life becomes so much easier in projectile questions.</a:t>
            </a:r>
            <a:endParaRPr lang="en-GB" dirty="0"/>
          </a:p>
        </p:txBody>
      </p:sp>
    </p:spTree>
    <p:extLst>
      <p:ext uri="{BB962C8B-B14F-4D97-AF65-F5344CB8AC3E}">
        <p14:creationId xmlns:p14="http://schemas.microsoft.com/office/powerpoint/2010/main" val="42679644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7544" y="476672"/>
            <a:ext cx="7992888" cy="369332"/>
          </a:xfrm>
          <a:prstGeom prst="rect">
            <a:avLst/>
          </a:prstGeom>
          <a:noFill/>
        </p:spPr>
        <p:txBody>
          <a:bodyPr wrap="square" rtlCol="0">
            <a:spAutoFit/>
          </a:bodyPr>
          <a:lstStyle/>
          <a:p>
            <a:r>
              <a:rPr lang="en-GB" dirty="0"/>
              <a:t>a) Calculate how far from the base of the table the ball lands.</a:t>
            </a:r>
            <a:endParaRPr lang="en-GB"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291799"/>
            <a:ext cx="5208240" cy="50780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444208" y="1700808"/>
            <a:ext cx="2304256" cy="2031325"/>
          </a:xfrm>
          <a:prstGeom prst="rect">
            <a:avLst/>
          </a:prstGeom>
          <a:noFill/>
        </p:spPr>
        <p:txBody>
          <a:bodyPr wrap="square" rtlCol="0">
            <a:spAutoFit/>
          </a:bodyPr>
          <a:lstStyle/>
          <a:p>
            <a:r>
              <a:rPr lang="en-GB" dirty="0" smtClean="0"/>
              <a:t>Always carry out the substitution before attempting to rearrange any relationships. You maximise your marks this way.</a:t>
            </a:r>
            <a:endParaRPr lang="en-GB" dirty="0"/>
          </a:p>
        </p:txBody>
      </p:sp>
    </p:spTree>
    <p:extLst>
      <p:ext uri="{BB962C8B-B14F-4D97-AF65-F5344CB8AC3E}">
        <p14:creationId xmlns:p14="http://schemas.microsoft.com/office/powerpoint/2010/main" val="4147953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548680"/>
            <a:ext cx="7632848" cy="369332"/>
          </a:xfrm>
          <a:prstGeom prst="rect">
            <a:avLst/>
          </a:prstGeom>
          <a:noFill/>
        </p:spPr>
        <p:txBody>
          <a:bodyPr wrap="square" rtlCol="0">
            <a:spAutoFit/>
          </a:bodyPr>
          <a:lstStyle/>
          <a:p>
            <a:r>
              <a:rPr lang="en-GB" dirty="0"/>
              <a:t>a) Calculate how far from the base of the table the ball lands.</a:t>
            </a:r>
            <a:endParaRPr lang="en-GB"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35" y="1124744"/>
            <a:ext cx="3498741" cy="5640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580112" y="1412776"/>
            <a:ext cx="2880320" cy="3139321"/>
          </a:xfrm>
          <a:prstGeom prst="rect">
            <a:avLst/>
          </a:prstGeom>
          <a:noFill/>
        </p:spPr>
        <p:txBody>
          <a:bodyPr wrap="square" rtlCol="0">
            <a:spAutoFit/>
          </a:bodyPr>
          <a:lstStyle/>
          <a:p>
            <a:r>
              <a:rPr lang="en-GB" dirty="0" smtClean="0"/>
              <a:t>Step 5 : Check!</a:t>
            </a:r>
          </a:p>
          <a:p>
            <a:endParaRPr lang="en-GB" dirty="0"/>
          </a:p>
          <a:p>
            <a:r>
              <a:rPr lang="en-GB" dirty="0" smtClean="0"/>
              <a:t>Does this seem like a likely answer? 1.6 metres?</a:t>
            </a:r>
          </a:p>
          <a:p>
            <a:endParaRPr lang="en-GB" dirty="0"/>
          </a:p>
          <a:p>
            <a:r>
              <a:rPr lang="en-GB" dirty="0" smtClean="0"/>
              <a:t>If you end up with something which seems unrealistic, go back and check that you have followed all the steps correctly. </a:t>
            </a:r>
            <a:endParaRPr lang="en-GB" dirty="0"/>
          </a:p>
        </p:txBody>
      </p:sp>
    </p:spTree>
    <p:extLst>
      <p:ext uri="{BB962C8B-B14F-4D97-AF65-F5344CB8AC3E}">
        <p14:creationId xmlns:p14="http://schemas.microsoft.com/office/powerpoint/2010/main" val="653785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620688"/>
            <a:ext cx="7344816" cy="369332"/>
          </a:xfrm>
          <a:prstGeom prst="rect">
            <a:avLst/>
          </a:prstGeom>
          <a:noFill/>
        </p:spPr>
        <p:txBody>
          <a:bodyPr wrap="square" rtlCol="0">
            <a:spAutoFit/>
          </a:bodyPr>
          <a:lstStyle/>
          <a:p>
            <a:r>
              <a:rPr lang="en-GB" dirty="0" smtClean="0"/>
              <a:t>b) Calculate </a:t>
            </a:r>
            <a:r>
              <a:rPr lang="en-GB" dirty="0"/>
              <a:t>the vertical speed of the ball as it hits the floor</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111476"/>
            <a:ext cx="4464496" cy="57465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652120" y="1556792"/>
            <a:ext cx="3024336" cy="1569660"/>
          </a:xfrm>
          <a:prstGeom prst="rect">
            <a:avLst/>
          </a:prstGeom>
          <a:noFill/>
        </p:spPr>
        <p:txBody>
          <a:bodyPr wrap="square" rtlCol="0">
            <a:spAutoFit/>
          </a:bodyPr>
          <a:lstStyle/>
          <a:p>
            <a:r>
              <a:rPr lang="en-GB" sz="2400" dirty="0" smtClean="0"/>
              <a:t>Remember that all falling objects accelerate due to gravity</a:t>
            </a:r>
            <a:r>
              <a:rPr lang="en-GB" dirty="0" smtClean="0"/>
              <a:t>.</a:t>
            </a:r>
            <a:endParaRPr lang="en-GB" dirty="0"/>
          </a:p>
        </p:txBody>
      </p:sp>
    </p:spTree>
    <p:extLst>
      <p:ext uri="{BB962C8B-B14F-4D97-AF65-F5344CB8AC3E}">
        <p14:creationId xmlns:p14="http://schemas.microsoft.com/office/powerpoint/2010/main" val="269549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548680"/>
            <a:ext cx="7056784" cy="369332"/>
          </a:xfrm>
          <a:prstGeom prst="rect">
            <a:avLst/>
          </a:prstGeom>
          <a:noFill/>
        </p:spPr>
        <p:txBody>
          <a:bodyPr wrap="square" rtlCol="0">
            <a:spAutoFit/>
          </a:bodyPr>
          <a:lstStyle/>
          <a:p>
            <a:r>
              <a:rPr lang="en-GB" dirty="0"/>
              <a:t>b) Calculate the vertical speed of the ball as it hits the floor</a:t>
            </a:r>
            <a:endParaRPr lang="en-GB"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980728"/>
            <a:ext cx="4251839" cy="5877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descr="Gravity: it is all in your head"/>
          <p:cNvPicPr>
            <a:picLocks noChangeAspect="1" noChangeArrowheads="1"/>
          </p:cNvPicPr>
          <p:nvPr/>
        </p:nvPicPr>
        <p:blipFill rotWithShape="1">
          <a:blip r:embed="rId3">
            <a:extLst>
              <a:ext uri="{28A0092B-C50C-407E-A947-70E740481C1C}">
                <a14:useLocalDpi xmlns:a14="http://schemas.microsoft.com/office/drawing/2010/main" val="0"/>
              </a:ext>
            </a:extLst>
          </a:blip>
          <a:srcRect l="9576" t="9602" r="8791" b="6157"/>
          <a:stretch/>
        </p:blipFill>
        <p:spPr bwMode="auto">
          <a:xfrm>
            <a:off x="6876256" y="5013176"/>
            <a:ext cx="2013857" cy="155665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895189" y="3920310"/>
            <a:ext cx="3240360" cy="923330"/>
          </a:xfrm>
          <a:prstGeom prst="rect">
            <a:avLst/>
          </a:prstGeom>
          <a:noFill/>
        </p:spPr>
        <p:txBody>
          <a:bodyPr wrap="square" rtlCol="0">
            <a:spAutoFit/>
          </a:bodyPr>
          <a:lstStyle/>
          <a:p>
            <a:r>
              <a:rPr lang="en-GB" dirty="0" smtClean="0"/>
              <a:t>A ball falling off a table behaves very like Sir Isaac Newton’s apple.</a:t>
            </a:r>
            <a:endParaRPr lang="en-GB" dirty="0"/>
          </a:p>
        </p:txBody>
      </p:sp>
    </p:spTree>
    <p:extLst>
      <p:ext uri="{BB962C8B-B14F-4D97-AF65-F5344CB8AC3E}">
        <p14:creationId xmlns:p14="http://schemas.microsoft.com/office/powerpoint/2010/main" val="30193163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124744"/>
            <a:ext cx="4856386" cy="56408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67544" y="476672"/>
            <a:ext cx="7128792" cy="369332"/>
          </a:xfrm>
          <a:prstGeom prst="rect">
            <a:avLst/>
          </a:prstGeom>
          <a:noFill/>
        </p:spPr>
        <p:txBody>
          <a:bodyPr wrap="square" rtlCol="0">
            <a:spAutoFit/>
          </a:bodyPr>
          <a:lstStyle/>
          <a:p>
            <a:r>
              <a:rPr lang="en-GB" dirty="0"/>
              <a:t>b) Calculate the vertical speed of the ball as it hits the floor</a:t>
            </a:r>
            <a:endParaRPr lang="en-GB" dirty="0"/>
          </a:p>
        </p:txBody>
      </p:sp>
      <p:sp>
        <p:nvSpPr>
          <p:cNvPr id="4" name="TextBox 3"/>
          <p:cNvSpPr txBox="1"/>
          <p:nvPr/>
        </p:nvSpPr>
        <p:spPr>
          <a:xfrm>
            <a:off x="6228184" y="1700808"/>
            <a:ext cx="2448272" cy="4154984"/>
          </a:xfrm>
          <a:prstGeom prst="rect">
            <a:avLst/>
          </a:prstGeom>
          <a:noFill/>
        </p:spPr>
        <p:txBody>
          <a:bodyPr wrap="square" rtlCol="0">
            <a:spAutoFit/>
          </a:bodyPr>
          <a:lstStyle/>
          <a:p>
            <a:r>
              <a:rPr lang="en-GB" sz="2400" dirty="0" smtClean="0"/>
              <a:t>Don’t attempt to rearrange the relationship before you have substituted your numerical values as you could end up doing yourself out of easy marks. </a:t>
            </a:r>
            <a:endParaRPr lang="en-GB" sz="2400" dirty="0"/>
          </a:p>
        </p:txBody>
      </p:sp>
    </p:spTree>
    <p:extLst>
      <p:ext uri="{BB962C8B-B14F-4D97-AF65-F5344CB8AC3E}">
        <p14:creationId xmlns:p14="http://schemas.microsoft.com/office/powerpoint/2010/main" val="2000949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476672"/>
            <a:ext cx="7200800" cy="369332"/>
          </a:xfrm>
          <a:prstGeom prst="rect">
            <a:avLst/>
          </a:prstGeom>
          <a:noFill/>
        </p:spPr>
        <p:txBody>
          <a:bodyPr wrap="square" rtlCol="0">
            <a:spAutoFit/>
          </a:bodyPr>
          <a:lstStyle/>
          <a:p>
            <a:r>
              <a:rPr lang="en-GB" dirty="0"/>
              <a:t>b) Calculate the vertical speed of the ball as it hits the floor</a:t>
            </a:r>
            <a:endParaRPr lang="en-GB"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980728"/>
            <a:ext cx="4176464" cy="56783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580112" y="1340768"/>
            <a:ext cx="3096344" cy="1569660"/>
          </a:xfrm>
          <a:prstGeom prst="rect">
            <a:avLst/>
          </a:prstGeom>
          <a:noFill/>
        </p:spPr>
        <p:txBody>
          <a:bodyPr wrap="square" rtlCol="0">
            <a:spAutoFit/>
          </a:bodyPr>
          <a:lstStyle/>
          <a:p>
            <a:r>
              <a:rPr lang="en-GB" sz="2400" dirty="0" smtClean="0"/>
              <a:t>If you are not super-confident with maths it helps to include to use this step.</a:t>
            </a:r>
            <a:endParaRPr lang="en-GB" sz="2400" dirty="0"/>
          </a:p>
        </p:txBody>
      </p:sp>
    </p:spTree>
    <p:extLst>
      <p:ext uri="{BB962C8B-B14F-4D97-AF65-F5344CB8AC3E}">
        <p14:creationId xmlns:p14="http://schemas.microsoft.com/office/powerpoint/2010/main" val="38566427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476672"/>
            <a:ext cx="7848872" cy="369332"/>
          </a:xfrm>
          <a:prstGeom prst="rect">
            <a:avLst/>
          </a:prstGeom>
          <a:noFill/>
        </p:spPr>
        <p:txBody>
          <a:bodyPr wrap="square" rtlCol="0">
            <a:spAutoFit/>
          </a:bodyPr>
          <a:lstStyle/>
          <a:p>
            <a:r>
              <a:rPr lang="en-GB" dirty="0"/>
              <a:t>b) Calculate the vertical speed of the ball as it hits the floor</a:t>
            </a:r>
            <a:endParaRPr lang="en-GB" dirty="0"/>
          </a:p>
        </p:txBody>
      </p:sp>
      <p:pic>
        <p:nvPicPr>
          <p:cNvPr id="10242" name="Picture 2" descr="https://attachments.office.net/owa/l.dorman%40angusschools.org.uk/service.svc/s/GetAttachmentThumbnail?id=AAMkADFhNjA3MjVmLWIyYzctNDk1NC05Nzg4LTJmYjViMzgyNjI4MwBGAAAAAADU2YupA1agSL7wkCKfquioBwCMqlszquDcQJoQYkbBmuSFAAAAAAEMAACMqlszquDcQJoQYkbBmuSFAASI2AU5AAABEgAQAAptt9QVAy5Hm405i0QLvcM%3D&amp;thumbnailType=2&amp;token=eyJhbGciOiJSUzI1NiIsImtpZCI6IjMwODE3OUNFNUY0QjUyRTc4QjJEQjg5NjZCQUY0RUNDMzcyN0FFRUUiLCJ0eXAiOiJKV1QiLCJ4NXQiOiJNSUY1emw5TFV1ZUxMYmlXYTY5T3pEY25ydTQifQ.eyJvcmlnaW4iOiJodHRwczovL291dGxvb2sub2ZmaWNlLmNvbSIsInVjIjoiMjVhMjM3NjUzMWRjNGRkNmJhNzJiM2EwMWNlZWIxMDgiLCJ2ZXIiOiJFeGNoYW5nZS5DYWxsYmFjay5WMSIsImFwcGN0eHNlbmRlciI6Ik93YURvd25sb2FkQGNjZDMyY2EzLTE2Y2UtNDI4Zi05NTQxLTM3MmQ2YjA1MTkyOSIsImlzc3JpbmciOiJXVyIsImFwcGN0eCI6IntcIm1zZXhjaHByb3RcIjpcIm93YVwiLFwicHVpZFwiOlwiMTE1Mzc2NTkzMjA1MTY3MjkyOFwiLFwic2NvcGVcIjpcIk93YURvd25sb2FkXCIsXCJvaWRcIjpcImVkZTdlZWZmLTI0YWYtNDI3MC04MjMwLTI0OGRlYTE5MDBiOVwiLFwicHJpbWFyeXNpZFwiOlwiUy0xLTUtMjEtMjgxNDA1MzYwNi0xODc1OTc4NDkzLTQ2MDE5MC0xMTQ0Mzc2OFwifSIsIm5iZiI6MTYxMDI3NjgyOSwiZXhwIjoxNjEwMjc3NDI5LCJpc3MiOiIwMDAwMDAwMi0wMDAwLTBmZjEtY2UwMC0wMDAwMDAwMDAwMDBAY2NkMzJjYTMtMTZjZS00MjhmLTk1NDEtMzcyZDZiMDUxOTI5IiwiYXVkIjoiMDAwMDAwMDItMDAwMC0wZmYxLWNlMDAtMDAwMDAwMDAwMDAwL2F0dGFjaG1lbnRzLm9mZmljZS5uZXRAY2NkMzJjYTMtMTZjZS00MjhmLTk1NDEtMzcyZDZiMDUxOTI5IiwiaGFwcCI6Im93YSJ9.fIAynkntiBCmTGej_x-LfVbgvAYhkCII3LbH-xaJLoEodrDBCuQgBpB-uS6LCzX67EgX7KhzE-tqc0Q0tMpUZFuCg1DpK3o2aYV6XI98lCR2nIqfyX2k3SN_muBtrWszWhhtEO6P-QWx2uV-LpQqrjxWk83an2KnpMBwjQLq-eV_AxUwRl6t1NM8g_gQyf0__QL0iADUrHkS8h0yfM2wSnHWwFc6etMdrwrT4JyUu942WjDtNb44SFO3LoldhZP0FinBJy0-GkZ5peC1FqHXwMk-I2-L-eV074QbQ8gw0Kqpb6-MaSXJQpkdc_hMt2gC40paeyuIsJYXlPiORoFhAg&amp;X-OWA-CANARY=_vga1d9PSkiK4B5-zqLyxuBeKP1XtdgY1Zl_-gJdvcNgUZhhncqgRiNF4oYw5rYgFfVPHf4jru8.&amp;owa=outlook.office.com&amp;scriptVer=20210103002.04&amp;animation=tr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124744"/>
            <a:ext cx="3829456" cy="551993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585032" y="4719047"/>
            <a:ext cx="3096344" cy="707886"/>
          </a:xfrm>
          <a:prstGeom prst="rect">
            <a:avLst/>
          </a:prstGeom>
          <a:noFill/>
        </p:spPr>
        <p:txBody>
          <a:bodyPr wrap="square" rtlCol="0">
            <a:spAutoFit/>
          </a:bodyPr>
          <a:lstStyle/>
          <a:p>
            <a:r>
              <a:rPr lang="en-GB" sz="2000" dirty="0" smtClean="0"/>
              <a:t>You can get rid of your helpful brackets here.</a:t>
            </a:r>
            <a:endParaRPr lang="en-GB" sz="2000" dirty="0"/>
          </a:p>
        </p:txBody>
      </p:sp>
      <p:sp>
        <p:nvSpPr>
          <p:cNvPr id="4" name="TextBox 3"/>
          <p:cNvSpPr txBox="1"/>
          <p:nvPr/>
        </p:nvSpPr>
        <p:spPr>
          <a:xfrm>
            <a:off x="5364088" y="5589240"/>
            <a:ext cx="3528392" cy="1015663"/>
          </a:xfrm>
          <a:prstGeom prst="rect">
            <a:avLst/>
          </a:prstGeom>
          <a:noFill/>
        </p:spPr>
        <p:txBody>
          <a:bodyPr wrap="square" rtlCol="0">
            <a:spAutoFit/>
          </a:bodyPr>
          <a:lstStyle/>
          <a:p>
            <a:r>
              <a:rPr lang="en-GB" sz="2000" dirty="0" smtClean="0">
                <a:solidFill>
                  <a:srgbClr val="FFFF00"/>
                </a:solidFill>
              </a:rPr>
              <a:t>Check you have a realistic answer and you have included the correct UNITS</a:t>
            </a:r>
            <a:endParaRPr lang="en-GB" sz="2000" dirty="0">
              <a:solidFill>
                <a:srgbClr val="FFFF00"/>
              </a:solidFill>
            </a:endParaRPr>
          </a:p>
        </p:txBody>
      </p:sp>
      <p:sp>
        <p:nvSpPr>
          <p:cNvPr id="5" name="Left Arrow 4"/>
          <p:cNvSpPr/>
          <p:nvPr/>
        </p:nvSpPr>
        <p:spPr>
          <a:xfrm>
            <a:off x="3347864" y="4941168"/>
            <a:ext cx="1188132" cy="48576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49250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548680"/>
            <a:ext cx="8064896" cy="369332"/>
          </a:xfrm>
          <a:prstGeom prst="rect">
            <a:avLst/>
          </a:prstGeom>
          <a:noFill/>
        </p:spPr>
        <p:txBody>
          <a:bodyPr wrap="square" rtlCol="0">
            <a:spAutoFit/>
          </a:bodyPr>
          <a:lstStyle/>
          <a:p>
            <a:r>
              <a:rPr lang="en-GB" dirty="0" smtClean="0"/>
              <a:t>c) Draw </a:t>
            </a:r>
            <a:r>
              <a:rPr lang="en-GB" dirty="0"/>
              <a:t>a velocity time graph to represent the horizontal motion of the ball.</a:t>
            </a:r>
          </a:p>
        </p:txBody>
      </p:sp>
      <p:sp>
        <p:nvSpPr>
          <p:cNvPr id="3" name="TextBox 2"/>
          <p:cNvSpPr txBox="1"/>
          <p:nvPr/>
        </p:nvSpPr>
        <p:spPr>
          <a:xfrm>
            <a:off x="395536" y="1340768"/>
            <a:ext cx="8136904" cy="923330"/>
          </a:xfrm>
          <a:prstGeom prst="rect">
            <a:avLst/>
          </a:prstGeom>
          <a:noFill/>
        </p:spPr>
        <p:txBody>
          <a:bodyPr wrap="square" rtlCol="0">
            <a:spAutoFit/>
          </a:bodyPr>
          <a:lstStyle/>
          <a:p>
            <a:r>
              <a:rPr lang="en-GB" dirty="0" smtClean="0"/>
              <a:t>If you have remembered your projectile key facts then you will know that because we ignore the effects of air resistance the horizontal speed of projectiles remains constant. </a:t>
            </a:r>
            <a:endParaRPr lang="en-GB" dirty="0"/>
          </a:p>
        </p:txBody>
      </p:sp>
      <p:pic>
        <p:nvPicPr>
          <p:cNvPr id="11266" name="Picture 2" descr="https://attachments.office.net/owa/l.dorman%40angusschools.org.uk/service.svc/s/GetAttachmentThumbnail?id=AAMkADFhNjA3MjVmLWIyYzctNDk1NC05Nzg4LTJmYjViMzgyNjI4MwBGAAAAAADU2YupA1agSL7wkCKfquioBwCMqlszquDcQJoQYkbBmuSFAAAAAAEMAACMqlszquDcQJoQYkbBmuSFAASI2AU6AAABEgAQAGQwNBAw4EVNqKybhOAutVs%3D&amp;thumbnailType=2&amp;token=eyJhbGciOiJSUzI1NiIsImtpZCI6IjMwODE3OUNFNUY0QjUyRTc4QjJEQjg5NjZCQUY0RUNDMzcyN0FFRUUiLCJ0eXAiOiJKV1QiLCJ4NXQiOiJNSUY1emw5TFV1ZUxMYmlXYTY5T3pEY25ydTQifQ.eyJvcmlnaW4iOiJodHRwczovL291dGxvb2sub2ZmaWNlLmNvbSIsInVjIjoiMjVhMjM3NjUzMWRjNGRkNmJhNzJiM2EwMWNlZWIxMDgiLCJ2ZXIiOiJFeGNoYW5nZS5DYWxsYmFjay5WMSIsImFwcGN0eHNlbmRlciI6Ik93YURvd25sb2FkQGNjZDMyY2EzLTE2Y2UtNDI4Zi05NTQxLTM3MmQ2YjA1MTkyOSIsImlzc3JpbmciOiJXVyIsImFwcGN0eCI6IntcIm1zZXhjaHByb3RcIjpcIm93YVwiLFwicHVpZFwiOlwiMTE1Mzc2NTkzMjA1MTY3MjkyOFwiLFwic2NvcGVcIjpcIk93YURvd25sb2FkXCIsXCJvaWRcIjpcImVkZTdlZWZmLTI0YWYtNDI3MC04MjMwLTI0OGRlYTE5MDBiOVwiLFwicHJpbWFyeXNpZFwiOlwiUy0xLTUtMjEtMjgxNDA1MzYwNi0xODc1OTc4NDkzLTQ2MDE5MC0xMTQ0Mzc2OFwifSIsIm5iZiI6MTYxMDI3NzcyOSwiZXhwIjoxNjEwMjc4MzI5LCJpc3MiOiIwMDAwMDAwMi0wMDAwLTBmZjEtY2UwMC0wMDAwMDAwMDAwMDBAY2NkMzJjYTMtMTZjZS00MjhmLTk1NDEtMzcyZDZiMDUxOTI5IiwiYXVkIjoiMDAwMDAwMDItMDAwMC0wZmYxLWNlMDAtMDAwMDAwMDAwMDAwL2F0dGFjaG1lbnRzLm9mZmljZS5uZXRAY2NkMzJjYTMtMTZjZS00MjhmLTk1NDEtMzcyZDZiMDUxOTI5IiwiaGFwcCI6Im93YSJ9.MpU9zBkNB8LemLimZBOZMKfT-rAenYyyZmfXMednBjM7W4_2O3DgP0fzBfHA_FLfBLyA4QEFovR5Dban0oCZ7N-e5ndCU8qjWdi5ZJ-PYUZPLsNv2rx4ug3aRDTnfmvxa7kWjhplGjZv-VAlANz6IS6RKSJjZ_J3JPG6sCx1qbVsynLb9n5nYQOB5c2nOpg5DuXj8uJrbe-1s1GUOT7Gh1V8sYlipPHQCnXNbWsT0Y_oOT2AzSRp6iBavSQ0nMk6xnZppIbrSptmSZki0h3KIicDYulSp_MKe6H_OdcByta0UlaBRXOpBckAVJ8x17A0UuzMbD6j3fBd-zP3eOtN-A&amp;X-OWA-CANARY=0IzytbG-kUySn7p-EZFzDqAydAtatdgYVtCAxfHWFFksYf3Gms3omK2YIgR7kw82-r7tiaNSmOg.&amp;owa=outlook.office.com&amp;scriptVer=20210103002.04&amp;animation=tr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420888"/>
            <a:ext cx="3528392" cy="430127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64088" y="2564904"/>
            <a:ext cx="3168352" cy="3416320"/>
          </a:xfrm>
          <a:prstGeom prst="rect">
            <a:avLst/>
          </a:prstGeom>
          <a:noFill/>
        </p:spPr>
        <p:txBody>
          <a:bodyPr wrap="square" rtlCol="0">
            <a:spAutoFit/>
          </a:bodyPr>
          <a:lstStyle/>
          <a:p>
            <a:r>
              <a:rPr lang="en-GB" dirty="0" smtClean="0"/>
              <a:t>You only have a few numerical values that you must include.</a:t>
            </a:r>
          </a:p>
          <a:p>
            <a:endParaRPr lang="en-GB" dirty="0"/>
          </a:p>
          <a:p>
            <a:r>
              <a:rPr lang="en-GB" dirty="0" smtClean="0"/>
              <a:t>Remember to </a:t>
            </a:r>
            <a:r>
              <a:rPr lang="en-GB" dirty="0" smtClean="0">
                <a:solidFill>
                  <a:srgbClr val="FFFF00"/>
                </a:solidFill>
              </a:rPr>
              <a:t>label your axes </a:t>
            </a:r>
            <a:r>
              <a:rPr lang="en-GB" dirty="0" smtClean="0"/>
              <a:t>with the correct units.</a:t>
            </a:r>
          </a:p>
          <a:p>
            <a:endParaRPr lang="en-GB" dirty="0"/>
          </a:p>
          <a:p>
            <a:r>
              <a:rPr lang="en-GB" dirty="0" smtClean="0"/>
              <a:t>I am getting better at writing on my blackboard but I don’t have a big enough </a:t>
            </a:r>
            <a:r>
              <a:rPr lang="en-GB" dirty="0" smtClean="0">
                <a:solidFill>
                  <a:srgbClr val="FFFF00"/>
                </a:solidFill>
              </a:rPr>
              <a:t>RULER</a:t>
            </a:r>
            <a:r>
              <a:rPr lang="en-GB" dirty="0" smtClean="0"/>
              <a:t>. You are working on paper and you do. </a:t>
            </a:r>
          </a:p>
        </p:txBody>
      </p:sp>
    </p:spTree>
    <p:extLst>
      <p:ext uri="{BB962C8B-B14F-4D97-AF65-F5344CB8AC3E}">
        <p14:creationId xmlns:p14="http://schemas.microsoft.com/office/powerpoint/2010/main" val="21143718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476672"/>
            <a:ext cx="7632848" cy="369332"/>
          </a:xfrm>
          <a:prstGeom prst="rect">
            <a:avLst/>
          </a:prstGeom>
          <a:noFill/>
        </p:spPr>
        <p:txBody>
          <a:bodyPr wrap="square" rtlCol="0">
            <a:spAutoFit/>
          </a:bodyPr>
          <a:lstStyle/>
          <a:p>
            <a:r>
              <a:rPr lang="en-GB" dirty="0" smtClean="0"/>
              <a:t>d) Draw </a:t>
            </a:r>
            <a:r>
              <a:rPr lang="en-GB" dirty="0"/>
              <a:t>a velocity time graph to represent the vertical motion of the ball</a:t>
            </a:r>
            <a:endParaRPr lang="en-GB" dirty="0"/>
          </a:p>
        </p:txBody>
      </p:sp>
      <p:sp>
        <p:nvSpPr>
          <p:cNvPr id="3" name="TextBox 2"/>
          <p:cNvSpPr txBox="1"/>
          <p:nvPr/>
        </p:nvSpPr>
        <p:spPr>
          <a:xfrm>
            <a:off x="611560" y="1340768"/>
            <a:ext cx="7776864" cy="923330"/>
          </a:xfrm>
          <a:prstGeom prst="rect">
            <a:avLst/>
          </a:prstGeom>
          <a:noFill/>
        </p:spPr>
        <p:txBody>
          <a:bodyPr wrap="square" rtlCol="0">
            <a:spAutoFit/>
          </a:bodyPr>
          <a:lstStyle/>
          <a:p>
            <a:r>
              <a:rPr lang="en-GB" dirty="0" smtClean="0"/>
              <a:t>Again, remembering your projectile key facts will come in handy here. Falling objects are accelerating at a constant rate which means that their velocity is increasing over time. </a:t>
            </a:r>
            <a:endParaRPr lang="en-GB" dirty="0"/>
          </a:p>
        </p:txBody>
      </p:sp>
      <p:sp>
        <p:nvSpPr>
          <p:cNvPr id="4" name="TextBox 3"/>
          <p:cNvSpPr txBox="1"/>
          <p:nvPr/>
        </p:nvSpPr>
        <p:spPr>
          <a:xfrm>
            <a:off x="5364088" y="2636912"/>
            <a:ext cx="3240360" cy="2862322"/>
          </a:xfrm>
          <a:prstGeom prst="rect">
            <a:avLst/>
          </a:prstGeom>
          <a:noFill/>
        </p:spPr>
        <p:txBody>
          <a:bodyPr wrap="square" rtlCol="0">
            <a:spAutoFit/>
          </a:bodyPr>
          <a:lstStyle/>
          <a:p>
            <a:r>
              <a:rPr lang="en-GB" dirty="0" smtClean="0"/>
              <a:t>Your graph should show </a:t>
            </a:r>
            <a:r>
              <a:rPr lang="en-GB" dirty="0" smtClean="0">
                <a:solidFill>
                  <a:srgbClr val="FFC000"/>
                </a:solidFill>
              </a:rPr>
              <a:t>velocity increasing </a:t>
            </a:r>
            <a:r>
              <a:rPr lang="en-GB" dirty="0" smtClean="0"/>
              <a:t>from 0 to the value you calculated in the previous part of the question.</a:t>
            </a:r>
          </a:p>
          <a:p>
            <a:endParaRPr lang="en-GB" dirty="0"/>
          </a:p>
          <a:p>
            <a:r>
              <a:rPr lang="en-GB" dirty="0" smtClean="0"/>
              <a:t>Your line should be a straight line representing a constant acceleration. Any idea what the gradient of this line is?</a:t>
            </a:r>
            <a:endParaRPr lang="en-GB" dirty="0"/>
          </a:p>
        </p:txBody>
      </p:sp>
      <p:pic>
        <p:nvPicPr>
          <p:cNvPr id="12292" name="Picture 4" descr="https://attachments.office.net/owa/l.dorman%40angusschools.org.uk/service.svc/s/GetAttachmentThumbnail?id=AAMkADFhNjA3MjVmLWIyYzctNDk1NC05Nzg4LTJmYjViMzgyNjI4MwBGAAAAAADU2YupA1agSL7wkCKfquioBwCMqlszquDcQJoQYkbBmuSFAAAAAAEMAACMqlszquDcQJoQYkbBmuSFAASI2AU8AAABEgAQAMWW6nSo9S1Nj0l4pOLLiLE%3D&amp;thumbnailType=2&amp;token=eyJhbGciOiJSUzI1NiIsImtpZCI6IjMwODE3OUNFNUY0QjUyRTc4QjJEQjg5NjZCQUY0RUNDMzcyN0FFRUUiLCJ0eXAiOiJKV1QiLCJ4NXQiOiJNSUY1emw5TFV1ZUxMYmlXYTY5T3pEY25ydTQifQ.eyJvcmlnaW4iOiJodHRwczovL291dGxvb2sub2ZmaWNlLmNvbSIsInVjIjoiMjVhMjM3NjUzMWRjNGRkNmJhNzJiM2EwMWNlZWIxMDgiLCJ2ZXIiOiJFeGNoYW5nZS5DYWxsYmFjay5WMSIsImFwcGN0eHNlbmRlciI6Ik93YURvd25sb2FkQGNjZDMyY2EzLTE2Y2UtNDI4Zi05NTQxLTM3MmQ2YjA1MTkyOSIsImlzc3JpbmciOiJXVyIsImFwcGN0eCI6IntcIm1zZXhjaHByb3RcIjpcIm93YVwiLFwicHVpZFwiOlwiMTE1Mzc2NTkzMjA1MTY3MjkyOFwiLFwic2NvcGVcIjpcIk93YURvd25sb2FkXCIsXCJvaWRcIjpcImVkZTdlZWZmLTI0YWYtNDI3MC04MjMwLTI0OGRlYTE5MDBiOVwiLFwicHJpbWFyeXNpZFwiOlwiUy0xLTUtMjEtMjgxNDA1MzYwNi0xODc1OTc4NDkzLTQ2MDE5MC0xMTQ0Mzc2OFwifSIsIm5iZiI6MTYxMDI3ODYyOSwiZXhwIjoxNjEwMjc5MjI5LCJpc3MiOiIwMDAwMDAwMi0wMDAwLTBmZjEtY2UwMC0wMDAwMDAwMDAwMDBAY2NkMzJjYTMtMTZjZS00MjhmLTk1NDEtMzcyZDZiMDUxOTI5IiwiYXVkIjoiMDAwMDAwMDItMDAwMC0wZmYxLWNlMDAtMDAwMDAwMDAwMDAwL2F0dGFjaG1lbnRzLm9mZmljZS5uZXRAY2NkMzJjYTMtMTZjZS00MjhmLTk1NDEtMzcyZDZiMDUxOTI5IiwiaGFwcCI6Im93YSJ9.EWjGyJvvIxv2Q3lVF0o9nn6LXd2EdkH8eDh1mTWWIGZz8ekNRaXFrst6Q9r5-867yjbaJN4PXU3pK8pRB7vBDqmuEHXIqZn-u9Vua2nDotPv_TXhEnvAcG2cTM04agSrWV8HyyDkx0lMvIjZ9WTSEwkfEyEDP03761pC_83EBB3Y_u8NgYg2vvhswzvQtTP_31g0a_b2jqP0cQyZW-RoLcJe47LQH8Uw46cYZzYcM8KZppJFhDLPENHf9xpoFHd62PYGMsyzuDs_NkE770rsnaOAhJXqrejWvPP_eBttNKYopafYpPol1ixlO7v5jh5T9PSxhOGC7dLm6LUjHkitFg&amp;X-OWA-CANARY=rFHAqr6qnUiMS1ZsypyjhgCr42RctdgYq4P1LsW5dR1upXPGirhyWUro2wjihqlOYgcjLDUJzgY.&amp;owa=outlook.office.com&amp;scriptVer=20210103002.04&amp;animation=true"/>
          <p:cNvPicPr>
            <a:picLocks noChangeAspect="1" noChangeArrowheads="1"/>
          </p:cNvPicPr>
          <p:nvPr/>
        </p:nvPicPr>
        <p:blipFill rotWithShape="1">
          <a:blip r:embed="rId2">
            <a:extLst>
              <a:ext uri="{28A0092B-C50C-407E-A947-70E740481C1C}">
                <a14:useLocalDpi xmlns:a14="http://schemas.microsoft.com/office/drawing/2010/main" val="0"/>
              </a:ext>
            </a:extLst>
          </a:blip>
          <a:srcRect b="5289"/>
          <a:stretch/>
        </p:blipFill>
        <p:spPr bwMode="auto">
          <a:xfrm>
            <a:off x="771006" y="2330280"/>
            <a:ext cx="3512962" cy="4381471"/>
          </a:xfrm>
          <a:prstGeom prst="rect">
            <a:avLst/>
          </a:prstGeom>
          <a:noFill/>
          <a:extLst>
            <a:ext uri="{909E8E84-426E-40DD-AFC4-6F175D3DCCD1}">
              <a14:hiddenFill xmlns:a14="http://schemas.microsoft.com/office/drawing/2010/main">
                <a:solidFill>
                  <a:srgbClr val="FFFFFF"/>
                </a:solidFill>
              </a14:hiddenFill>
            </a:ext>
          </a:extLst>
        </p:spPr>
      </p:pic>
      <p:sp>
        <p:nvSpPr>
          <p:cNvPr id="5" name="Left Arrow 4"/>
          <p:cNvSpPr/>
          <p:nvPr/>
        </p:nvSpPr>
        <p:spPr>
          <a:xfrm rot="21048563">
            <a:off x="1691681" y="3197735"/>
            <a:ext cx="3456384" cy="50405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207971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2574" y="332656"/>
            <a:ext cx="8064896" cy="646331"/>
          </a:xfrm>
          <a:prstGeom prst="rect">
            <a:avLst/>
          </a:prstGeom>
          <a:noFill/>
        </p:spPr>
        <p:txBody>
          <a:bodyPr wrap="square" rtlCol="0">
            <a:spAutoFit/>
          </a:bodyPr>
          <a:lstStyle/>
          <a:p>
            <a:r>
              <a:rPr lang="en-GB" sz="3600" dirty="0" smtClean="0"/>
              <a:t>Really tricky question?</a:t>
            </a:r>
          </a:p>
        </p:txBody>
      </p:sp>
      <p:sp>
        <p:nvSpPr>
          <p:cNvPr id="3" name="TextBox 2"/>
          <p:cNvSpPr txBox="1"/>
          <p:nvPr/>
        </p:nvSpPr>
        <p:spPr>
          <a:xfrm>
            <a:off x="257672" y="1123003"/>
            <a:ext cx="8712968" cy="5262979"/>
          </a:xfrm>
          <a:prstGeom prst="rect">
            <a:avLst/>
          </a:prstGeom>
          <a:noFill/>
        </p:spPr>
        <p:txBody>
          <a:bodyPr wrap="square" rtlCol="0">
            <a:spAutoFit/>
          </a:bodyPr>
          <a:lstStyle/>
          <a:p>
            <a:r>
              <a:rPr lang="en-GB" sz="2800" dirty="0" smtClean="0"/>
              <a:t>I am going to ask you a question and you might have a bit of a wobble and think, ‘I can’t do that!’</a:t>
            </a:r>
          </a:p>
          <a:p>
            <a:endParaRPr lang="en-GB" sz="2800" dirty="0"/>
          </a:p>
          <a:p>
            <a:r>
              <a:rPr lang="en-GB" sz="2800" dirty="0" smtClean="0"/>
              <a:t>If you can do it then that is brilliant.</a:t>
            </a:r>
          </a:p>
          <a:p>
            <a:endParaRPr lang="en-GB" sz="2800" dirty="0"/>
          </a:p>
          <a:p>
            <a:r>
              <a:rPr lang="en-GB" sz="2800" dirty="0" smtClean="0"/>
              <a:t>The question is : </a:t>
            </a:r>
            <a:r>
              <a:rPr lang="en-GB" sz="2800" dirty="0" smtClean="0">
                <a:solidFill>
                  <a:srgbClr val="FFC000"/>
                </a:solidFill>
              </a:rPr>
              <a:t>What is the height of the table?</a:t>
            </a:r>
          </a:p>
          <a:p>
            <a:endParaRPr lang="en-GB" sz="2800" dirty="0">
              <a:solidFill>
                <a:srgbClr val="FFC000"/>
              </a:solidFill>
            </a:endParaRPr>
          </a:p>
          <a:p>
            <a:r>
              <a:rPr lang="en-GB" sz="2800" dirty="0" smtClean="0"/>
              <a:t>I am going to help you answer this by asking you another question:</a:t>
            </a:r>
          </a:p>
          <a:p>
            <a:endParaRPr lang="en-GB" sz="2800" dirty="0"/>
          </a:p>
          <a:p>
            <a:r>
              <a:rPr lang="en-GB" sz="2800" dirty="0" smtClean="0">
                <a:solidFill>
                  <a:srgbClr val="FFFF00"/>
                </a:solidFill>
              </a:rPr>
              <a:t>What is represented by the area under a velocity – time graph?</a:t>
            </a:r>
          </a:p>
        </p:txBody>
      </p:sp>
    </p:spTree>
    <p:extLst>
      <p:ext uri="{BB962C8B-B14F-4D97-AF65-F5344CB8AC3E}">
        <p14:creationId xmlns:p14="http://schemas.microsoft.com/office/powerpoint/2010/main" val="4261766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404664"/>
            <a:ext cx="7704856" cy="584775"/>
          </a:xfrm>
          <a:prstGeom prst="rect">
            <a:avLst/>
          </a:prstGeom>
          <a:noFill/>
        </p:spPr>
        <p:txBody>
          <a:bodyPr wrap="square" rtlCol="0">
            <a:spAutoFit/>
          </a:bodyPr>
          <a:lstStyle/>
          <a:p>
            <a:r>
              <a:rPr lang="en-GB" sz="3200" dirty="0" smtClean="0"/>
              <a:t>The area under a velocity time graph</a:t>
            </a:r>
            <a:endParaRPr lang="en-GB" sz="3200" dirty="0"/>
          </a:p>
        </p:txBody>
      </p:sp>
      <p:sp>
        <p:nvSpPr>
          <p:cNvPr id="3" name="AutoShape 2" descr="https://attachments.office.net/owa/l.dorman%40angusschools.org.uk/service.svc/s/GetAttachmentThumbnail?id=AAMkADFhNjA3MjVmLWIyYzctNDk1NC05Nzg4LTJmYjViMzgyNjI4MwBGAAAAAADU2YupA1agSL7wkCKfquioBwCMqlszquDcQJoQYkbBmuSFAAAAAAEMAACMqlszquDcQJoQYkbBmuSFAASI2AU8AAABEgAQAMWW6nSo9S1Nj0l4pOLLiLE%3D&amp;thumbnailType=2&amp;token=eyJhbGciOiJSUzI1NiIsImtpZCI6IjMwODE3OUNFNUY0QjUyRTc4QjJEQjg5NjZCQUY0RUNDMzcyN0FFRUUiLCJ0eXAiOiJKV1QiLCJ4NXQiOiJNSUY1emw5TFV1ZUxMYmlXYTY5T3pEY25ydTQifQ.eyJvcmlnaW4iOiJodHRwczovL291dGxvb2sub2ZmaWNlLmNvbSIsInVjIjoiMjVhMjM3NjUzMWRjNGRkNmJhNzJiM2EwMWNlZWIxMDgiLCJ2ZXIiOiJFeGNoYW5nZS5DYWxsYmFjay5WMSIsImFwcGN0eHNlbmRlciI6Ik93YURvd25sb2FkQGNjZDMyY2EzLTE2Y2UtNDI4Zi05NTQxLTM3MmQ2YjA1MTkyOSIsImlzc3JpbmciOiJXVyIsImFwcGN0eCI6IntcIm1zZXhjaHByb3RcIjpcIm93YVwiLFwicHVpZFwiOlwiMTE1Mzc2NTkzMjA1MTY3MjkyOFwiLFwic2NvcGVcIjpcIk93YURvd25sb2FkXCIsXCJvaWRcIjpcImVkZTdlZWZmLTI0YWYtNDI3MC04MjMwLTI0OGRlYTE5MDBiOVwiLFwicHJpbWFyeXNpZFwiOlwiUy0xLTUtMjEtMjgxNDA1MzYwNi0xODc1OTc4NDkzLTQ2MDE5MC0xMTQ0Mzc2OFwifSIsIm5iZiI6MTYxMDI3ODYyOSwiZXhwIjoxNjEwMjc5MjI5LCJpc3MiOiIwMDAwMDAwMi0wMDAwLTBmZjEtY2UwMC0wMDAwMDAwMDAwMDBAY2NkMzJjYTMtMTZjZS00MjhmLTk1NDEtMzcyZDZiMDUxOTI5IiwiYXVkIjoiMDAwMDAwMDItMDAwMC0wZmYxLWNlMDAtMDAwMDAwMDAwMDAwL2F0dGFjaG1lbnRzLm9mZmljZS5uZXRAY2NkMzJjYTMtMTZjZS00MjhmLTk1NDEtMzcyZDZiMDUxOTI5IiwiaGFwcCI6Im93YSJ9.EWjGyJvvIxv2Q3lVF0o9nn6LXd2EdkH8eDh1mTWWIGZz8ekNRaXFrst6Q9r5-867yjbaJN4PXU3pK8pRB7vBDqmuEHXIqZn-u9Vua2nDotPv_TXhEnvAcG2cTM04agSrWV8HyyDkx0lMvIjZ9WTSEwkfEyEDP03761pC_83EBB3Y_u8NgYg2vvhswzvQtTP_31g0a_b2jqP0cQyZW-RoLcJe47LQH8Uw46cYZzYcM8KZppJFhDLPENHf9xpoFHd62PYGMsyzuDs_NkE770rsnaOAhJXqrejWvPP_eBttNKYopafYpPol1ixlO7v5jh5T9PSxhOGC7dLm6LUjHkitFg&amp;X-OWA-CANARY=rFHAqr6qnUiMS1ZsypyjhgCr42RctdgYq4P1LsW5dR1upXPGirhyWUro2wjihqlOYgcjLDUJzgY.&amp;owa=outlook.office.com&amp;scriptVer=20210103002.04&amp;animation=tru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052736"/>
            <a:ext cx="4197102" cy="5527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364088" y="1340768"/>
            <a:ext cx="3240360" cy="3970318"/>
          </a:xfrm>
          <a:prstGeom prst="rect">
            <a:avLst/>
          </a:prstGeom>
          <a:noFill/>
        </p:spPr>
        <p:txBody>
          <a:bodyPr wrap="square" rtlCol="0">
            <a:spAutoFit/>
          </a:bodyPr>
          <a:lstStyle/>
          <a:p>
            <a:r>
              <a:rPr lang="en-GB" dirty="0" smtClean="0"/>
              <a:t>In the Dynamics unit we learned that the area under the v-t graph is equal to the size of the displacement of the object. If we use the v- t graph of the object’s motion this area must be equal to the object’s vertical displacement.</a:t>
            </a:r>
          </a:p>
          <a:p>
            <a:endParaRPr lang="en-GB" dirty="0"/>
          </a:p>
          <a:p>
            <a:r>
              <a:rPr lang="en-GB" dirty="0" smtClean="0"/>
              <a:t>The vertical displacement is how far the ball fell and since it fell off the table then this </a:t>
            </a:r>
            <a:r>
              <a:rPr lang="en-GB" dirty="0" smtClean="0">
                <a:solidFill>
                  <a:srgbClr val="FFFF00"/>
                </a:solidFill>
              </a:rPr>
              <a:t>vertical displacement is equal to the height of the table.  </a:t>
            </a:r>
            <a:endParaRPr lang="en-GB" dirty="0">
              <a:solidFill>
                <a:srgbClr val="FFFF00"/>
              </a:solidFill>
            </a:endParaRPr>
          </a:p>
        </p:txBody>
      </p:sp>
      <p:sp>
        <p:nvSpPr>
          <p:cNvPr id="5" name="Left Arrow 4"/>
          <p:cNvSpPr/>
          <p:nvPr/>
        </p:nvSpPr>
        <p:spPr>
          <a:xfrm rot="1010355">
            <a:off x="3813470" y="4271060"/>
            <a:ext cx="1584176" cy="83164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3059832" y="4221088"/>
            <a:ext cx="695930" cy="369332"/>
          </a:xfrm>
          <a:prstGeom prst="rect">
            <a:avLst/>
          </a:prstGeom>
          <a:noFill/>
        </p:spPr>
        <p:txBody>
          <a:bodyPr wrap="square" rtlCol="0">
            <a:spAutoFit/>
          </a:bodyPr>
          <a:lstStyle/>
          <a:p>
            <a:r>
              <a:rPr lang="en-GB" dirty="0" smtClean="0"/>
              <a:t>Area</a:t>
            </a:r>
          </a:p>
        </p:txBody>
      </p:sp>
      <p:sp>
        <p:nvSpPr>
          <p:cNvPr id="7" name="TextBox 6"/>
          <p:cNvSpPr txBox="1"/>
          <p:nvPr/>
        </p:nvSpPr>
        <p:spPr>
          <a:xfrm>
            <a:off x="5364088" y="5805264"/>
            <a:ext cx="3240360" cy="369332"/>
          </a:xfrm>
          <a:prstGeom prst="rect">
            <a:avLst/>
          </a:prstGeom>
          <a:noFill/>
        </p:spPr>
        <p:txBody>
          <a:bodyPr wrap="square" rtlCol="0">
            <a:spAutoFit/>
          </a:bodyPr>
          <a:lstStyle/>
          <a:p>
            <a:r>
              <a:rPr lang="en-GB" dirty="0" smtClean="0"/>
              <a:t>It wasn’t that tricky, was it? </a:t>
            </a:r>
            <a:endParaRPr lang="en-GB" dirty="0"/>
          </a:p>
        </p:txBody>
      </p:sp>
    </p:spTree>
    <p:extLst>
      <p:ext uri="{BB962C8B-B14F-4D97-AF65-F5344CB8AC3E}">
        <p14:creationId xmlns:p14="http://schemas.microsoft.com/office/powerpoint/2010/main" val="1764008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620688"/>
            <a:ext cx="7632848" cy="584775"/>
          </a:xfrm>
          <a:prstGeom prst="rect">
            <a:avLst/>
          </a:prstGeom>
          <a:noFill/>
        </p:spPr>
        <p:txBody>
          <a:bodyPr wrap="square" rtlCol="0">
            <a:spAutoFit/>
          </a:bodyPr>
          <a:lstStyle/>
          <a:p>
            <a:r>
              <a:rPr lang="en-GB" sz="3200" dirty="0" smtClean="0"/>
              <a:t>The height of the table</a:t>
            </a:r>
            <a:endParaRPr lang="en-GB" sz="3200" dirty="0"/>
          </a:p>
        </p:txBody>
      </p:sp>
      <p:sp>
        <p:nvSpPr>
          <p:cNvPr id="3" name="TextBox 2"/>
          <p:cNvSpPr txBox="1"/>
          <p:nvPr/>
        </p:nvSpPr>
        <p:spPr>
          <a:xfrm>
            <a:off x="683568" y="1628800"/>
            <a:ext cx="7200800" cy="923330"/>
          </a:xfrm>
          <a:prstGeom prst="rect">
            <a:avLst/>
          </a:prstGeom>
          <a:noFill/>
        </p:spPr>
        <p:txBody>
          <a:bodyPr wrap="square" rtlCol="0">
            <a:spAutoFit/>
          </a:bodyPr>
          <a:lstStyle/>
          <a:p>
            <a:r>
              <a:rPr lang="en-GB" dirty="0" smtClean="0"/>
              <a:t>Since the height of the table is equal to the area under the v-t graph and this area is a triangle we can calculate using the formula for the area of a triangle. </a:t>
            </a:r>
            <a:endParaRPr lang="en-GB" dirty="0"/>
          </a:p>
        </p:txBody>
      </p:sp>
      <p:sp>
        <p:nvSpPr>
          <p:cNvPr id="4" name="AutoShape 2" descr="https://attachments.office.net/owa/l.dorman%40angusschools.org.uk/service.svc/s/GetAttachmentThumbnail?id=AAMkADFhNjA3MjVmLWIyYzctNDk1NC05Nzg4LTJmYjViMzgyNjI4MwBGAAAAAADU2YupA1agSL7wkCKfquioBwCMqlszquDcQJoQYkbBmuSFAAAAAAEMAACMqlszquDcQJoQYkbBmuSFAASI2AU8AAABEgAQAMWW6nSo9S1Nj0l4pOLLiLE%3D&amp;thumbnailType=2&amp;token=eyJhbGciOiJSUzI1NiIsImtpZCI6IjMwODE3OUNFNUY0QjUyRTc4QjJEQjg5NjZCQUY0RUNDMzcyN0FFRUUiLCJ0eXAiOiJKV1QiLCJ4NXQiOiJNSUY1emw5TFV1ZUxMYmlXYTY5T3pEY25ydTQifQ.eyJvcmlnaW4iOiJodHRwczovL291dGxvb2sub2ZmaWNlLmNvbSIsInVjIjoiMjVhMjM3NjUzMWRjNGRkNmJhNzJiM2EwMWNlZWIxMDgiLCJ2ZXIiOiJFeGNoYW5nZS5DYWxsYmFjay5WMSIsImFwcGN0eHNlbmRlciI6Ik93YURvd25sb2FkQGNjZDMyY2EzLTE2Y2UtNDI4Zi05NTQxLTM3MmQ2YjA1MTkyOSIsImlzc3JpbmciOiJXVyIsImFwcGN0eCI6IntcIm1zZXhjaHByb3RcIjpcIm93YVwiLFwicHVpZFwiOlwiMTE1Mzc2NTkzMjA1MTY3MjkyOFwiLFwic2NvcGVcIjpcIk93YURvd25sb2FkXCIsXCJvaWRcIjpcImVkZTdlZWZmLTI0YWYtNDI3MC04MjMwLTI0OGRlYTE5MDBiOVwiLFwicHJpbWFyeXNpZFwiOlwiUy0xLTUtMjEtMjgxNDA1MzYwNi0xODc1OTc4NDkzLTQ2MDE5MC0xMTQ0Mzc2OFwifSIsIm5iZiI6MTYxMDI3ODYyOSwiZXhwIjoxNjEwMjc5MjI5LCJpc3MiOiIwMDAwMDAwMi0wMDAwLTBmZjEtY2UwMC0wMDAwMDAwMDAwMDBAY2NkMzJjYTMtMTZjZS00MjhmLTk1NDEtMzcyZDZiMDUxOTI5IiwiYXVkIjoiMDAwMDAwMDItMDAwMC0wZmYxLWNlMDAtMDAwMDAwMDAwMDAwL2F0dGFjaG1lbnRzLm9mZmljZS5uZXRAY2NkMzJjYTMtMTZjZS00MjhmLTk1NDEtMzcyZDZiMDUxOTI5IiwiaGFwcCI6Im93YSJ9.EWjGyJvvIxv2Q3lVF0o9nn6LXd2EdkH8eDh1mTWWIGZz8ekNRaXFrst6Q9r5-867yjbaJN4PXU3pK8pRB7vBDqmuEHXIqZn-u9Vua2nDotPv_TXhEnvAcG2cTM04agSrWV8HyyDkx0lMvIjZ9WTSEwkfEyEDP03761pC_83EBB3Y_u8NgYg2vvhswzvQtTP_31g0a_b2jqP0cQyZW-RoLcJe47LQH8Uw46cYZzYcM8KZppJFhDLPENHf9xpoFHd62PYGMsyzuDs_NkE770rsnaOAhJXqrejWvPP_eBttNKYopafYpPol1ixlO7v5jh5T9PSxhOGC7dLm6LUjHkitFg&amp;X-OWA-CANARY=rFHAqr6qnUiMS1ZsypyjhgCr42RctdgYq4P1LsW5dR1upXPGirhyWUro2wjihqlOYgcjLDUJzgY.&amp;owa=outlook.office.com&amp;scriptVer=20210103002.04&amp;animation=tru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5" y="2826905"/>
            <a:ext cx="2752024" cy="3624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3923928" y="2924944"/>
            <a:ext cx="4896544" cy="3970318"/>
          </a:xfrm>
          <a:prstGeom prst="rect">
            <a:avLst/>
          </a:prstGeom>
          <a:noFill/>
        </p:spPr>
        <p:txBody>
          <a:bodyPr wrap="square" rtlCol="0">
            <a:spAutoFit/>
          </a:bodyPr>
          <a:lstStyle/>
          <a:p>
            <a:r>
              <a:rPr lang="en-GB" dirty="0" smtClean="0"/>
              <a:t>Area = ½ the base x the height</a:t>
            </a:r>
          </a:p>
          <a:p>
            <a:endParaRPr lang="en-GB" dirty="0"/>
          </a:p>
          <a:p>
            <a:r>
              <a:rPr lang="en-GB" dirty="0" smtClean="0"/>
              <a:t>A = ½ b h</a:t>
            </a:r>
          </a:p>
          <a:p>
            <a:endParaRPr lang="en-GB" dirty="0"/>
          </a:p>
          <a:p>
            <a:r>
              <a:rPr lang="en-GB" dirty="0" smtClean="0"/>
              <a:t>The base is the x axis and the height is the y axis and you already have these values.</a:t>
            </a:r>
          </a:p>
          <a:p>
            <a:endParaRPr lang="en-GB" dirty="0"/>
          </a:p>
          <a:p>
            <a:r>
              <a:rPr lang="en-GB" dirty="0" smtClean="0"/>
              <a:t>A = ½ x 0.50 x 4.9 </a:t>
            </a:r>
          </a:p>
          <a:p>
            <a:r>
              <a:rPr lang="en-GB" dirty="0" smtClean="0"/>
              <a:t>A = 1.225  (remember sig .fig. rule though)</a:t>
            </a:r>
          </a:p>
          <a:p>
            <a:endParaRPr lang="en-GB" dirty="0"/>
          </a:p>
          <a:p>
            <a:r>
              <a:rPr lang="en-GB" dirty="0" smtClean="0">
                <a:solidFill>
                  <a:srgbClr val="FFFF00"/>
                </a:solidFill>
              </a:rPr>
              <a:t>The height of the table is 1.20 metres</a:t>
            </a:r>
          </a:p>
          <a:p>
            <a:endParaRPr lang="en-GB" dirty="0"/>
          </a:p>
          <a:p>
            <a:r>
              <a:rPr lang="en-GB" dirty="0" smtClean="0"/>
              <a:t>Does this seem a realistic height for a table?</a:t>
            </a:r>
          </a:p>
          <a:p>
            <a:endParaRPr lang="en-GB" dirty="0"/>
          </a:p>
        </p:txBody>
      </p:sp>
      <p:sp>
        <p:nvSpPr>
          <p:cNvPr id="7" name="Left Arrow 6"/>
          <p:cNvSpPr/>
          <p:nvPr/>
        </p:nvSpPr>
        <p:spPr>
          <a:xfrm rot="423101">
            <a:off x="2528322" y="4879653"/>
            <a:ext cx="1368152" cy="39110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160" y="260648"/>
            <a:ext cx="1994250" cy="13989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05966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548680"/>
            <a:ext cx="8712968" cy="523220"/>
          </a:xfrm>
          <a:prstGeom prst="rect">
            <a:avLst/>
          </a:prstGeom>
          <a:noFill/>
        </p:spPr>
        <p:txBody>
          <a:bodyPr wrap="square" rtlCol="0">
            <a:spAutoFit/>
          </a:bodyPr>
          <a:lstStyle/>
          <a:p>
            <a:r>
              <a:rPr lang="en-GB" sz="2800" dirty="0" smtClean="0"/>
              <a:t>The area under the horizontal velocity – time graph</a:t>
            </a:r>
            <a:endParaRPr lang="en-GB" sz="2800" dirty="0"/>
          </a:p>
        </p:txBody>
      </p:sp>
      <p:pic>
        <p:nvPicPr>
          <p:cNvPr id="3" name="Picture 2" descr="https://attachments.office.net/owa/l.dorman%40angusschools.org.uk/service.svc/s/GetAttachmentThumbnail?id=AAMkADFhNjA3MjVmLWIyYzctNDk1NC05Nzg4LTJmYjViMzgyNjI4MwBGAAAAAADU2YupA1agSL7wkCKfquioBwCMqlszquDcQJoQYkbBmuSFAAAAAAEMAACMqlszquDcQJoQYkbBmuSFAASI2AU6AAABEgAQAGQwNBAw4EVNqKybhOAutVs%3D&amp;thumbnailType=2&amp;token=eyJhbGciOiJSUzI1NiIsImtpZCI6IjMwODE3OUNFNUY0QjUyRTc4QjJEQjg5NjZCQUY0RUNDMzcyN0FFRUUiLCJ0eXAiOiJKV1QiLCJ4NXQiOiJNSUY1emw5TFV1ZUxMYmlXYTY5T3pEY25ydTQifQ.eyJvcmlnaW4iOiJodHRwczovL291dGxvb2sub2ZmaWNlLmNvbSIsInVjIjoiMjVhMjM3NjUzMWRjNGRkNmJhNzJiM2EwMWNlZWIxMDgiLCJ2ZXIiOiJFeGNoYW5nZS5DYWxsYmFjay5WMSIsImFwcGN0eHNlbmRlciI6Ik93YURvd25sb2FkQGNjZDMyY2EzLTE2Y2UtNDI4Zi05NTQxLTM3MmQ2YjA1MTkyOSIsImlzc3JpbmciOiJXVyIsImFwcGN0eCI6IntcIm1zZXhjaHByb3RcIjpcIm93YVwiLFwicHVpZFwiOlwiMTE1Mzc2NTkzMjA1MTY3MjkyOFwiLFwic2NvcGVcIjpcIk93YURvd25sb2FkXCIsXCJvaWRcIjpcImVkZTdlZWZmLTI0YWYtNDI3MC04MjMwLTI0OGRlYTE5MDBiOVwiLFwicHJpbWFyeXNpZFwiOlwiUy0xLTUtMjEtMjgxNDA1MzYwNi0xODc1OTc4NDkzLTQ2MDE5MC0xMTQ0Mzc2OFwifSIsIm5iZiI6MTYxMDI3NzcyOSwiZXhwIjoxNjEwMjc4MzI5LCJpc3MiOiIwMDAwMDAwMi0wMDAwLTBmZjEtY2UwMC0wMDAwMDAwMDAwMDBAY2NkMzJjYTMtMTZjZS00MjhmLTk1NDEtMzcyZDZiMDUxOTI5IiwiYXVkIjoiMDAwMDAwMDItMDAwMC0wZmYxLWNlMDAtMDAwMDAwMDAwMDAwL2F0dGFjaG1lbnRzLm9mZmljZS5uZXRAY2NkMzJjYTMtMTZjZS00MjhmLTk1NDEtMzcyZDZiMDUxOTI5IiwiaGFwcCI6Im93YSJ9.MpU9zBkNB8LemLimZBOZMKfT-rAenYyyZmfXMednBjM7W4_2O3DgP0fzBfHA_FLfBLyA4QEFovR5Dban0oCZ7N-e5ndCU8qjWdi5ZJ-PYUZPLsNv2rx4ug3aRDTnfmvxa7kWjhplGjZv-VAlANz6IS6RKSJjZ_J3JPG6sCx1qbVsynLb9n5nYQOB5c2nOpg5DuXj8uJrbe-1s1GUOT7Gh1V8sYlipPHQCnXNbWsT0Y_oOT2AzSRp6iBavSQ0nMk6xnZppIbrSptmSZki0h3KIicDYulSp_MKe6H_OdcByta0UlaBRXOpBckAVJ8x17A0UuzMbD6j3fBd-zP3eOtN-A&amp;X-OWA-CANARY=0IzytbG-kUySn7p-EZFzDqAydAtatdgYVtCAxfHWFFksYf3Gms3omK2YIgR7kw82-r7tiaNSmOg.&amp;owa=outlook.office.com&amp;scriptVer=20210103002.04&amp;animation=tr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700808"/>
            <a:ext cx="3528392" cy="430127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860032" y="2186279"/>
            <a:ext cx="3888432" cy="4524315"/>
          </a:xfrm>
          <a:prstGeom prst="rect">
            <a:avLst/>
          </a:prstGeom>
          <a:noFill/>
        </p:spPr>
        <p:txBody>
          <a:bodyPr wrap="square" rtlCol="0">
            <a:spAutoFit/>
          </a:bodyPr>
          <a:lstStyle/>
          <a:p>
            <a:r>
              <a:rPr lang="en-GB" dirty="0" smtClean="0"/>
              <a:t>If the area under the vertical v-t graph represents the height of the table, what do you think the area under the horizontal v-t graph represents? </a:t>
            </a:r>
          </a:p>
          <a:p>
            <a:endParaRPr lang="en-GB" dirty="0"/>
          </a:p>
          <a:p>
            <a:endParaRPr lang="en-GB" dirty="0" smtClean="0"/>
          </a:p>
          <a:p>
            <a:r>
              <a:rPr lang="en-GB" dirty="0" smtClean="0"/>
              <a:t>When we calculate this area we can use the formula for the area of a rectangle:</a:t>
            </a:r>
          </a:p>
          <a:p>
            <a:endParaRPr lang="en-GB" dirty="0"/>
          </a:p>
          <a:p>
            <a:r>
              <a:rPr lang="en-GB" dirty="0" smtClean="0"/>
              <a:t>Area = length x breadth</a:t>
            </a:r>
          </a:p>
          <a:p>
            <a:r>
              <a:rPr lang="en-GB" dirty="0" smtClean="0"/>
              <a:t>A = </a:t>
            </a:r>
            <a:r>
              <a:rPr lang="en-GB" dirty="0" err="1" smtClean="0"/>
              <a:t>lxb</a:t>
            </a:r>
            <a:endParaRPr lang="en-GB" dirty="0" smtClean="0"/>
          </a:p>
          <a:p>
            <a:r>
              <a:rPr lang="en-GB" dirty="0" smtClean="0"/>
              <a:t>A = 0.50 x 3.2 </a:t>
            </a:r>
          </a:p>
          <a:p>
            <a:endParaRPr lang="en-GB" dirty="0"/>
          </a:p>
          <a:p>
            <a:r>
              <a:rPr lang="en-GB" dirty="0" smtClean="0"/>
              <a:t>A = 1.6 m</a:t>
            </a:r>
            <a:r>
              <a:rPr lang="en-GB" baseline="30000" dirty="0" smtClean="0"/>
              <a:t>2</a:t>
            </a:r>
          </a:p>
        </p:txBody>
      </p:sp>
      <p:sp>
        <p:nvSpPr>
          <p:cNvPr id="5" name="Left Arrow 4"/>
          <p:cNvSpPr/>
          <p:nvPr/>
        </p:nvSpPr>
        <p:spPr>
          <a:xfrm rot="20114395">
            <a:off x="2758525" y="3347089"/>
            <a:ext cx="2160240" cy="65767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130144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attachments.office.net/owa/l.dorman%40angusschools.org.uk/service.svc/s/GetAttachmentThumbnail?id=AAMkADFhNjA3MjVmLWIyYzctNDk1NC05Nzg4LTJmYjViMzgyNjI4MwBGAAAAAADU2YupA1agSL7wkCKfquioBwCMqlszquDcQJoQYkbBmuSFAAAAAAEMAACMqlszquDcQJoQYkbBmuSFAASI2AU6AAABEgAQAGQwNBAw4EVNqKybhOAutVs%3D&amp;thumbnailType=2&amp;token=eyJhbGciOiJSUzI1NiIsImtpZCI6IjMwODE3OUNFNUY0QjUyRTc4QjJEQjg5NjZCQUY0RUNDMzcyN0FFRUUiLCJ0eXAiOiJKV1QiLCJ4NXQiOiJNSUY1emw5TFV1ZUxMYmlXYTY5T3pEY25ydTQifQ.eyJvcmlnaW4iOiJodHRwczovL291dGxvb2sub2ZmaWNlLmNvbSIsInVjIjoiMjVhMjM3NjUzMWRjNGRkNmJhNzJiM2EwMWNlZWIxMDgiLCJ2ZXIiOiJFeGNoYW5nZS5DYWxsYmFjay5WMSIsImFwcGN0eHNlbmRlciI6Ik93YURvd25sb2FkQGNjZDMyY2EzLTE2Y2UtNDI4Zi05NTQxLTM3MmQ2YjA1MTkyOSIsImlzc3JpbmciOiJXVyIsImFwcGN0eCI6IntcIm1zZXhjaHByb3RcIjpcIm93YVwiLFwicHVpZFwiOlwiMTE1Mzc2NTkzMjA1MTY3MjkyOFwiLFwic2NvcGVcIjpcIk93YURvd25sb2FkXCIsXCJvaWRcIjpcImVkZTdlZWZmLTI0YWYtNDI3MC04MjMwLTI0OGRlYTE5MDBiOVwiLFwicHJpbWFyeXNpZFwiOlwiUy0xLTUtMjEtMjgxNDA1MzYwNi0xODc1OTc4NDkzLTQ2MDE5MC0xMTQ0Mzc2OFwifSIsIm5iZiI6MTYxMDI3NzcyOSwiZXhwIjoxNjEwMjc4MzI5LCJpc3MiOiIwMDAwMDAwMi0wMDAwLTBmZjEtY2UwMC0wMDAwMDAwMDAwMDBAY2NkMzJjYTMtMTZjZS00MjhmLTk1NDEtMzcyZDZiMDUxOTI5IiwiYXVkIjoiMDAwMDAwMDItMDAwMC0wZmYxLWNlMDAtMDAwMDAwMDAwMDAwL2F0dGFjaG1lbnRzLm9mZmljZS5uZXRAY2NkMzJjYTMtMTZjZS00MjhmLTk1NDEtMzcyZDZiMDUxOTI5IiwiaGFwcCI6Im93YSJ9.MpU9zBkNB8LemLimZBOZMKfT-rAenYyyZmfXMednBjM7W4_2O3DgP0fzBfHA_FLfBLyA4QEFovR5Dban0oCZ7N-e5ndCU8qjWdi5ZJ-PYUZPLsNv2rx4ug3aRDTnfmvxa7kWjhplGjZv-VAlANz6IS6RKSJjZ_J3JPG6sCx1qbVsynLb9n5nYQOB5c2nOpg5DuXj8uJrbe-1s1GUOT7Gh1V8sYlipPHQCnXNbWsT0Y_oOT2AzSRp6iBavSQ0nMk6xnZppIbrSptmSZki0h3KIicDYulSp_MKe6H_OdcByta0UlaBRXOpBckAVJ8x17A0UuzMbD6j3fBd-zP3eOtN-A&amp;X-OWA-CANARY=0IzytbG-kUySn7p-EZFzDqAydAtatdgYVtCAxfHWFFksYf3Gms3omK2YIgR7kw82-r7tiaNSmOg.&amp;owa=outlook.office.com&amp;scriptVer=20210103002.04&amp;animation=tr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628800"/>
            <a:ext cx="3528392" cy="430127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39552" y="404664"/>
            <a:ext cx="8136904" cy="584775"/>
          </a:xfrm>
          <a:prstGeom prst="rect">
            <a:avLst/>
          </a:prstGeom>
          <a:noFill/>
        </p:spPr>
        <p:txBody>
          <a:bodyPr wrap="square" rtlCol="0">
            <a:spAutoFit/>
          </a:bodyPr>
          <a:lstStyle/>
          <a:p>
            <a:r>
              <a:rPr lang="en-GB" sz="3200" dirty="0" smtClean="0"/>
              <a:t>Horizontal displacement</a:t>
            </a:r>
            <a:endParaRPr lang="en-GB" sz="3200" dirty="0"/>
          </a:p>
        </p:txBody>
      </p:sp>
      <p:sp>
        <p:nvSpPr>
          <p:cNvPr id="4" name="TextBox 3"/>
          <p:cNvSpPr txBox="1"/>
          <p:nvPr/>
        </p:nvSpPr>
        <p:spPr>
          <a:xfrm>
            <a:off x="4716016" y="1916832"/>
            <a:ext cx="3816424" cy="2739211"/>
          </a:xfrm>
          <a:prstGeom prst="rect">
            <a:avLst/>
          </a:prstGeom>
          <a:noFill/>
        </p:spPr>
        <p:txBody>
          <a:bodyPr wrap="square" rtlCol="0">
            <a:spAutoFit/>
          </a:bodyPr>
          <a:lstStyle/>
          <a:p>
            <a:r>
              <a:rPr lang="en-GB" dirty="0" smtClean="0"/>
              <a:t>Have you seen the answer 1.6 in any previous parts of this worked example? The first part? </a:t>
            </a:r>
          </a:p>
          <a:p>
            <a:endParaRPr lang="en-GB" dirty="0"/>
          </a:p>
          <a:p>
            <a:r>
              <a:rPr lang="en-GB" sz="2000" dirty="0" smtClean="0">
                <a:solidFill>
                  <a:srgbClr val="FFFF00"/>
                </a:solidFill>
              </a:rPr>
              <a:t>The area under the horizontal v-t graph represents the horizontal displacement of the ball. Sometimes called the </a:t>
            </a:r>
            <a:r>
              <a:rPr lang="en-GB" sz="2000" dirty="0" smtClean="0">
                <a:solidFill>
                  <a:srgbClr val="FF0000"/>
                </a:solidFill>
              </a:rPr>
              <a:t>RANGE</a:t>
            </a:r>
            <a:r>
              <a:rPr lang="en-GB" sz="2000" dirty="0" smtClean="0">
                <a:solidFill>
                  <a:srgbClr val="FFFF00"/>
                </a:solidFill>
              </a:rPr>
              <a:t> </a:t>
            </a:r>
            <a:endParaRPr lang="en-GB" sz="2000" dirty="0">
              <a:solidFill>
                <a:srgbClr val="FFFF00"/>
              </a:solidFill>
            </a:endParaRPr>
          </a:p>
        </p:txBody>
      </p:sp>
      <p:sp>
        <p:nvSpPr>
          <p:cNvPr id="5" name="TextBox 4"/>
          <p:cNvSpPr txBox="1"/>
          <p:nvPr/>
        </p:nvSpPr>
        <p:spPr>
          <a:xfrm>
            <a:off x="4608004" y="4941168"/>
            <a:ext cx="4212468" cy="1754326"/>
          </a:xfrm>
          <a:prstGeom prst="rect">
            <a:avLst/>
          </a:prstGeom>
          <a:noFill/>
        </p:spPr>
        <p:txBody>
          <a:bodyPr wrap="square" rtlCol="0">
            <a:spAutoFit/>
          </a:bodyPr>
          <a:lstStyle/>
          <a:p>
            <a:r>
              <a:rPr lang="en-GB" dirty="0" smtClean="0"/>
              <a:t>The horizontal displacement is the distance the ball travelled in a horizontal direction </a:t>
            </a:r>
            <a:r>
              <a:rPr lang="en-GB" dirty="0" err="1" smtClean="0"/>
              <a:t>ie</a:t>
            </a:r>
            <a:r>
              <a:rPr lang="en-GB" dirty="0" smtClean="0"/>
              <a:t>. How far from the bottom of the table it landed. </a:t>
            </a:r>
          </a:p>
          <a:p>
            <a:endParaRPr lang="en-GB" dirty="0"/>
          </a:p>
          <a:p>
            <a:r>
              <a:rPr lang="en-GB" dirty="0" smtClean="0"/>
              <a:t>1.6 metres</a:t>
            </a:r>
            <a:endParaRPr lang="en-GB" dirty="0"/>
          </a:p>
        </p:txBody>
      </p:sp>
    </p:spTree>
    <p:extLst>
      <p:ext uri="{BB962C8B-B14F-4D97-AF65-F5344CB8AC3E}">
        <p14:creationId xmlns:p14="http://schemas.microsoft.com/office/powerpoint/2010/main" val="41362105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2139858"/>
            <a:ext cx="4062300" cy="28496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AutoShape 2" descr="Tennis Ball Yellow - Aspect CP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5363"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212" r="-1" b="18238"/>
          <a:stretch/>
        </p:blipFill>
        <p:spPr bwMode="auto">
          <a:xfrm>
            <a:off x="4201886" y="1819546"/>
            <a:ext cx="695686" cy="640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897572" y="1570314"/>
            <a:ext cx="2798238" cy="646331"/>
          </a:xfrm>
          <a:prstGeom prst="rect">
            <a:avLst/>
          </a:prstGeom>
          <a:noFill/>
        </p:spPr>
        <p:txBody>
          <a:bodyPr wrap="square" rtlCol="0">
            <a:spAutoFit/>
          </a:bodyPr>
          <a:lstStyle/>
          <a:p>
            <a:r>
              <a:rPr lang="en-GB" dirty="0" smtClean="0"/>
              <a:t>Constant horizontal velocity of 3.2 ms-1</a:t>
            </a:r>
            <a:endParaRPr lang="en-GB" dirty="0"/>
          </a:p>
        </p:txBody>
      </p:sp>
      <p:sp>
        <p:nvSpPr>
          <p:cNvPr id="5" name="TextBox 4"/>
          <p:cNvSpPr txBox="1"/>
          <p:nvPr/>
        </p:nvSpPr>
        <p:spPr>
          <a:xfrm>
            <a:off x="5393940" y="4725144"/>
            <a:ext cx="2376264" cy="1477328"/>
          </a:xfrm>
          <a:prstGeom prst="rect">
            <a:avLst/>
          </a:prstGeom>
          <a:noFill/>
        </p:spPr>
        <p:txBody>
          <a:bodyPr wrap="square" rtlCol="0">
            <a:spAutoFit/>
          </a:bodyPr>
          <a:lstStyle/>
          <a:p>
            <a:r>
              <a:rPr lang="en-GB" dirty="0" smtClean="0"/>
              <a:t>The ball lands 1.6 m from the table and hits the ground with a vertical velocity of 4.9 ms</a:t>
            </a:r>
            <a:r>
              <a:rPr lang="en-GB" baseline="30000" dirty="0" smtClean="0"/>
              <a:t>-1</a:t>
            </a:r>
            <a:endParaRPr lang="en-GB" baseline="30000" dirty="0"/>
          </a:p>
        </p:txBody>
      </p:sp>
      <p:pic>
        <p:nvPicPr>
          <p:cNvPr id="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212" r="-1" b="18238"/>
          <a:stretch/>
        </p:blipFill>
        <p:spPr bwMode="auto">
          <a:xfrm>
            <a:off x="7524328" y="4221088"/>
            <a:ext cx="695686" cy="640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ight Arrow 5"/>
          <p:cNvSpPr/>
          <p:nvPr/>
        </p:nvSpPr>
        <p:spPr>
          <a:xfrm>
            <a:off x="4897572" y="4437112"/>
            <a:ext cx="2626756"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Arrow 7"/>
          <p:cNvSpPr/>
          <p:nvPr/>
        </p:nvSpPr>
        <p:spPr>
          <a:xfrm>
            <a:off x="7092280" y="1893479"/>
            <a:ext cx="1584176" cy="24637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2153304" y="4581128"/>
            <a:ext cx="2426001" cy="369332"/>
          </a:xfrm>
          <a:prstGeom prst="rect">
            <a:avLst/>
          </a:prstGeom>
          <a:noFill/>
        </p:spPr>
        <p:txBody>
          <a:bodyPr wrap="square" rtlCol="0">
            <a:spAutoFit/>
          </a:bodyPr>
          <a:lstStyle/>
          <a:p>
            <a:r>
              <a:rPr lang="en-GB" dirty="0" smtClean="0">
                <a:solidFill>
                  <a:schemeClr val="bg1"/>
                </a:solidFill>
              </a:rPr>
              <a:t>Table height = 1.23 m</a:t>
            </a:r>
            <a:endParaRPr lang="en-GB" dirty="0">
              <a:solidFill>
                <a:schemeClr val="bg1"/>
              </a:solidFill>
            </a:endParaRPr>
          </a:p>
        </p:txBody>
      </p:sp>
      <p:sp>
        <p:nvSpPr>
          <p:cNvPr id="10" name="Down Arrow 9"/>
          <p:cNvSpPr/>
          <p:nvPr/>
        </p:nvSpPr>
        <p:spPr>
          <a:xfrm>
            <a:off x="3980892" y="2636913"/>
            <a:ext cx="277958" cy="1971898"/>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mc:AlternateContent xmlns:mc="http://schemas.openxmlformats.org/markup-compatibility/2006">
        <mc:Choice xmlns:a14="http://schemas.microsoft.com/office/drawing/2010/main" Requires="a14">
          <p:sp>
            <p:nvSpPr>
              <p:cNvPr id="11" name="TextBox 10"/>
              <p:cNvSpPr txBox="1"/>
              <p:nvPr/>
            </p:nvSpPr>
            <p:spPr>
              <a:xfrm>
                <a:off x="2650232" y="3354959"/>
                <a:ext cx="1425116" cy="668837"/>
              </a:xfrm>
              <a:prstGeom prst="rect">
                <a:avLst/>
              </a:prstGeom>
              <a:noFill/>
            </p:spPr>
            <p:txBody>
              <a:bodyPr wrap="square" rtlCol="0">
                <a:spAutoFit/>
              </a:bodyPr>
              <a:lstStyle/>
              <a:p>
                <a:r>
                  <a:rPr lang="en-GB" sz="2800" dirty="0" smtClean="0">
                    <a:solidFill>
                      <a:schemeClr val="bg1"/>
                    </a:solidFill>
                  </a:rPr>
                  <a:t>a = </a:t>
                </a:r>
                <a14:m>
                  <m:oMath xmlns:m="http://schemas.openxmlformats.org/officeDocument/2006/math">
                    <m:f>
                      <m:fPr>
                        <m:ctrlPr>
                          <a:rPr lang="en-GB" sz="2800" i="1" smtClean="0">
                            <a:solidFill>
                              <a:schemeClr val="bg1"/>
                            </a:solidFill>
                            <a:latin typeface="Cambria Math"/>
                          </a:rPr>
                        </m:ctrlPr>
                      </m:fPr>
                      <m:num>
                        <m:r>
                          <a:rPr lang="en-GB" sz="2800" b="0" i="1" smtClean="0">
                            <a:solidFill>
                              <a:schemeClr val="bg1"/>
                            </a:solidFill>
                            <a:latin typeface="Cambria Math"/>
                          </a:rPr>
                          <m:t>𝑣</m:t>
                        </m:r>
                        <m:r>
                          <a:rPr lang="en-GB" sz="2800" b="0" i="1" smtClean="0">
                            <a:solidFill>
                              <a:schemeClr val="bg1"/>
                            </a:solidFill>
                            <a:latin typeface="Cambria Math"/>
                          </a:rPr>
                          <m:t>−</m:t>
                        </m:r>
                        <m:r>
                          <a:rPr lang="en-GB" sz="2800" b="0" i="1" smtClean="0">
                            <a:solidFill>
                              <a:schemeClr val="bg1"/>
                            </a:solidFill>
                            <a:latin typeface="Cambria Math"/>
                          </a:rPr>
                          <m:t>𝑢</m:t>
                        </m:r>
                        <m:r>
                          <a:rPr lang="en-GB" sz="2800" b="0" i="1" smtClean="0">
                            <a:solidFill>
                              <a:schemeClr val="bg1"/>
                            </a:solidFill>
                            <a:latin typeface="Cambria Math"/>
                          </a:rPr>
                          <m:t> </m:t>
                        </m:r>
                      </m:num>
                      <m:den>
                        <m:r>
                          <a:rPr lang="en-GB" sz="2800" b="0" i="1" smtClean="0">
                            <a:solidFill>
                              <a:schemeClr val="bg1"/>
                            </a:solidFill>
                            <a:latin typeface="Cambria Math"/>
                          </a:rPr>
                          <m:t>𝑡</m:t>
                        </m:r>
                        <m:r>
                          <a:rPr lang="en-GB" sz="2800" b="0" i="1" smtClean="0">
                            <a:solidFill>
                              <a:schemeClr val="bg1"/>
                            </a:solidFill>
                            <a:latin typeface="Cambria Math"/>
                          </a:rPr>
                          <m:t> </m:t>
                        </m:r>
                      </m:den>
                    </m:f>
                  </m:oMath>
                </a14:m>
                <a:r>
                  <a:rPr lang="en-GB" sz="2800" dirty="0" smtClean="0">
                    <a:solidFill>
                      <a:schemeClr val="bg1"/>
                    </a:solidFill>
                  </a:rPr>
                  <a:t> </a:t>
                </a:r>
                <a:endParaRPr lang="en-GB" sz="2800" dirty="0">
                  <a:solidFill>
                    <a:schemeClr val="bg1"/>
                  </a:solidFill>
                </a:endParaRPr>
              </a:p>
            </p:txBody>
          </p:sp>
        </mc:Choice>
        <mc:Fallback>
          <p:sp>
            <p:nvSpPr>
              <p:cNvPr id="11" name="TextBox 10"/>
              <p:cNvSpPr txBox="1">
                <a:spLocks noRot="1" noChangeAspect="1" noMove="1" noResize="1" noEditPoints="1" noAdjustHandles="1" noChangeArrowheads="1" noChangeShapeType="1" noTextEdit="1"/>
              </p:cNvSpPr>
              <p:nvPr/>
            </p:nvSpPr>
            <p:spPr>
              <a:xfrm>
                <a:off x="2650232" y="3354959"/>
                <a:ext cx="1425116" cy="668837"/>
              </a:xfrm>
              <a:prstGeom prst="rect">
                <a:avLst/>
              </a:prstGeom>
              <a:blipFill rotWithShape="1">
                <a:blip r:embed="rId4"/>
                <a:stretch>
                  <a:fillRect l="-8974" b="-11818"/>
                </a:stretch>
              </a:blipFill>
            </p:spPr>
            <p:txBody>
              <a:bodyPr/>
              <a:lstStyle/>
              <a:p>
                <a:r>
                  <a:rPr lang="en-GB">
                    <a:noFill/>
                  </a:rPr>
                  <a:t> </a:t>
                </a:r>
              </a:p>
            </p:txBody>
          </p:sp>
        </mc:Fallback>
      </mc:AlternateContent>
      <p:sp>
        <p:nvSpPr>
          <p:cNvPr id="12" name="TextBox 11"/>
          <p:cNvSpPr txBox="1"/>
          <p:nvPr/>
        </p:nvSpPr>
        <p:spPr>
          <a:xfrm>
            <a:off x="5868144" y="4023796"/>
            <a:ext cx="1512168" cy="461665"/>
          </a:xfrm>
          <a:prstGeom prst="rect">
            <a:avLst/>
          </a:prstGeom>
          <a:noFill/>
        </p:spPr>
        <p:txBody>
          <a:bodyPr wrap="square" rtlCol="0">
            <a:spAutoFit/>
          </a:bodyPr>
          <a:lstStyle/>
          <a:p>
            <a:r>
              <a:rPr lang="en-GB" sz="2400" dirty="0" smtClean="0"/>
              <a:t>d = v t </a:t>
            </a:r>
            <a:endParaRPr lang="en-GB" sz="2400" dirty="0"/>
          </a:p>
        </p:txBody>
      </p:sp>
      <p:sp>
        <p:nvSpPr>
          <p:cNvPr id="13" name="Freeform 12"/>
          <p:cNvSpPr/>
          <p:nvPr/>
        </p:nvSpPr>
        <p:spPr>
          <a:xfrm>
            <a:off x="4865914" y="2394857"/>
            <a:ext cx="2961277" cy="1796143"/>
          </a:xfrm>
          <a:custGeom>
            <a:avLst/>
            <a:gdLst>
              <a:gd name="connsiteX0" fmla="*/ 0 w 2961277"/>
              <a:gd name="connsiteY0" fmla="*/ 0 h 1796143"/>
              <a:gd name="connsiteX1" fmla="*/ 293915 w 2961277"/>
              <a:gd name="connsiteY1" fmla="*/ 21772 h 1796143"/>
              <a:gd name="connsiteX2" fmla="*/ 381000 w 2961277"/>
              <a:gd name="connsiteY2" fmla="*/ 43543 h 1796143"/>
              <a:gd name="connsiteX3" fmla="*/ 424543 w 2961277"/>
              <a:gd name="connsiteY3" fmla="*/ 54429 h 1796143"/>
              <a:gd name="connsiteX4" fmla="*/ 457200 w 2961277"/>
              <a:gd name="connsiteY4" fmla="*/ 65314 h 1796143"/>
              <a:gd name="connsiteX5" fmla="*/ 511629 w 2961277"/>
              <a:gd name="connsiteY5" fmla="*/ 76200 h 1796143"/>
              <a:gd name="connsiteX6" fmla="*/ 555172 w 2961277"/>
              <a:gd name="connsiteY6" fmla="*/ 87086 h 1796143"/>
              <a:gd name="connsiteX7" fmla="*/ 587829 w 2961277"/>
              <a:gd name="connsiteY7" fmla="*/ 108857 h 1796143"/>
              <a:gd name="connsiteX8" fmla="*/ 631372 w 2961277"/>
              <a:gd name="connsiteY8" fmla="*/ 119743 h 1796143"/>
              <a:gd name="connsiteX9" fmla="*/ 740229 w 2961277"/>
              <a:gd name="connsiteY9" fmla="*/ 141514 h 1796143"/>
              <a:gd name="connsiteX10" fmla="*/ 827315 w 2961277"/>
              <a:gd name="connsiteY10" fmla="*/ 185057 h 1796143"/>
              <a:gd name="connsiteX11" fmla="*/ 914400 w 2961277"/>
              <a:gd name="connsiteY11" fmla="*/ 195943 h 1796143"/>
              <a:gd name="connsiteX12" fmla="*/ 947057 w 2961277"/>
              <a:gd name="connsiteY12" fmla="*/ 206829 h 1796143"/>
              <a:gd name="connsiteX13" fmla="*/ 990600 w 2961277"/>
              <a:gd name="connsiteY13" fmla="*/ 217714 h 1796143"/>
              <a:gd name="connsiteX14" fmla="*/ 1034143 w 2961277"/>
              <a:gd name="connsiteY14" fmla="*/ 239486 h 1796143"/>
              <a:gd name="connsiteX15" fmla="*/ 1153886 w 2961277"/>
              <a:gd name="connsiteY15" fmla="*/ 272143 h 1796143"/>
              <a:gd name="connsiteX16" fmla="*/ 1240972 w 2961277"/>
              <a:gd name="connsiteY16" fmla="*/ 304800 h 1796143"/>
              <a:gd name="connsiteX17" fmla="*/ 1306286 w 2961277"/>
              <a:gd name="connsiteY17" fmla="*/ 326572 h 1796143"/>
              <a:gd name="connsiteX18" fmla="*/ 1338943 w 2961277"/>
              <a:gd name="connsiteY18" fmla="*/ 337457 h 1796143"/>
              <a:gd name="connsiteX19" fmla="*/ 1382486 w 2961277"/>
              <a:gd name="connsiteY19" fmla="*/ 359229 h 1796143"/>
              <a:gd name="connsiteX20" fmla="*/ 1447800 w 2961277"/>
              <a:gd name="connsiteY20" fmla="*/ 402772 h 1796143"/>
              <a:gd name="connsiteX21" fmla="*/ 1480457 w 2961277"/>
              <a:gd name="connsiteY21" fmla="*/ 424543 h 1796143"/>
              <a:gd name="connsiteX22" fmla="*/ 1513115 w 2961277"/>
              <a:gd name="connsiteY22" fmla="*/ 446314 h 1796143"/>
              <a:gd name="connsiteX23" fmla="*/ 1600200 w 2961277"/>
              <a:gd name="connsiteY23" fmla="*/ 489857 h 1796143"/>
              <a:gd name="connsiteX24" fmla="*/ 1665515 w 2961277"/>
              <a:gd name="connsiteY24" fmla="*/ 544286 h 1796143"/>
              <a:gd name="connsiteX25" fmla="*/ 1698172 w 2961277"/>
              <a:gd name="connsiteY25" fmla="*/ 555172 h 1796143"/>
              <a:gd name="connsiteX26" fmla="*/ 1730829 w 2961277"/>
              <a:gd name="connsiteY26" fmla="*/ 576943 h 1796143"/>
              <a:gd name="connsiteX27" fmla="*/ 1763486 w 2961277"/>
              <a:gd name="connsiteY27" fmla="*/ 587829 h 1796143"/>
              <a:gd name="connsiteX28" fmla="*/ 1817915 w 2961277"/>
              <a:gd name="connsiteY28" fmla="*/ 620486 h 1796143"/>
              <a:gd name="connsiteX29" fmla="*/ 1861457 w 2961277"/>
              <a:gd name="connsiteY29" fmla="*/ 642257 h 1796143"/>
              <a:gd name="connsiteX30" fmla="*/ 1883229 w 2961277"/>
              <a:gd name="connsiteY30" fmla="*/ 664029 h 1796143"/>
              <a:gd name="connsiteX31" fmla="*/ 1926772 w 2961277"/>
              <a:gd name="connsiteY31" fmla="*/ 685800 h 1796143"/>
              <a:gd name="connsiteX32" fmla="*/ 2002972 w 2961277"/>
              <a:gd name="connsiteY32" fmla="*/ 729343 h 1796143"/>
              <a:gd name="connsiteX33" fmla="*/ 2035629 w 2961277"/>
              <a:gd name="connsiteY33" fmla="*/ 762000 h 1796143"/>
              <a:gd name="connsiteX34" fmla="*/ 2068286 w 2961277"/>
              <a:gd name="connsiteY34" fmla="*/ 783772 h 1796143"/>
              <a:gd name="connsiteX35" fmla="*/ 2100943 w 2961277"/>
              <a:gd name="connsiteY35" fmla="*/ 827314 h 1796143"/>
              <a:gd name="connsiteX36" fmla="*/ 2133600 w 2961277"/>
              <a:gd name="connsiteY36" fmla="*/ 849086 h 1796143"/>
              <a:gd name="connsiteX37" fmla="*/ 2177143 w 2961277"/>
              <a:gd name="connsiteY37" fmla="*/ 892629 h 1796143"/>
              <a:gd name="connsiteX38" fmla="*/ 2198915 w 2961277"/>
              <a:gd name="connsiteY38" fmla="*/ 925286 h 1796143"/>
              <a:gd name="connsiteX39" fmla="*/ 2231572 w 2961277"/>
              <a:gd name="connsiteY39" fmla="*/ 936172 h 1796143"/>
              <a:gd name="connsiteX40" fmla="*/ 2275115 w 2961277"/>
              <a:gd name="connsiteY40" fmla="*/ 990600 h 1796143"/>
              <a:gd name="connsiteX41" fmla="*/ 2340429 w 2961277"/>
              <a:gd name="connsiteY41" fmla="*/ 1045029 h 1796143"/>
              <a:gd name="connsiteX42" fmla="*/ 2362200 w 2961277"/>
              <a:gd name="connsiteY42" fmla="*/ 1077686 h 1796143"/>
              <a:gd name="connsiteX43" fmla="*/ 2416629 w 2961277"/>
              <a:gd name="connsiteY43" fmla="*/ 1132114 h 1796143"/>
              <a:gd name="connsiteX44" fmla="*/ 2438400 w 2961277"/>
              <a:gd name="connsiteY44" fmla="*/ 1153886 h 1796143"/>
              <a:gd name="connsiteX45" fmla="*/ 2481943 w 2961277"/>
              <a:gd name="connsiteY45" fmla="*/ 1219200 h 1796143"/>
              <a:gd name="connsiteX46" fmla="*/ 2503715 w 2961277"/>
              <a:gd name="connsiteY46" fmla="*/ 1240972 h 1796143"/>
              <a:gd name="connsiteX47" fmla="*/ 2569029 w 2961277"/>
              <a:gd name="connsiteY47" fmla="*/ 1328057 h 1796143"/>
              <a:gd name="connsiteX48" fmla="*/ 2601686 w 2961277"/>
              <a:gd name="connsiteY48" fmla="*/ 1382486 h 1796143"/>
              <a:gd name="connsiteX49" fmla="*/ 2612572 w 2961277"/>
              <a:gd name="connsiteY49" fmla="*/ 1415143 h 1796143"/>
              <a:gd name="connsiteX50" fmla="*/ 2645229 w 2961277"/>
              <a:gd name="connsiteY50" fmla="*/ 1447800 h 1796143"/>
              <a:gd name="connsiteX51" fmla="*/ 2688772 w 2961277"/>
              <a:gd name="connsiteY51" fmla="*/ 1513114 h 1796143"/>
              <a:gd name="connsiteX52" fmla="*/ 2710543 w 2961277"/>
              <a:gd name="connsiteY52" fmla="*/ 1545772 h 1796143"/>
              <a:gd name="connsiteX53" fmla="*/ 2743200 w 2961277"/>
              <a:gd name="connsiteY53" fmla="*/ 1567543 h 1796143"/>
              <a:gd name="connsiteX54" fmla="*/ 2754086 w 2961277"/>
              <a:gd name="connsiteY54" fmla="*/ 1600200 h 1796143"/>
              <a:gd name="connsiteX55" fmla="*/ 2775857 w 2961277"/>
              <a:gd name="connsiteY55" fmla="*/ 1621972 h 1796143"/>
              <a:gd name="connsiteX56" fmla="*/ 2819400 w 2961277"/>
              <a:gd name="connsiteY56" fmla="*/ 1687286 h 1796143"/>
              <a:gd name="connsiteX57" fmla="*/ 2819400 w 2961277"/>
              <a:gd name="connsiteY57" fmla="*/ 1687286 h 1796143"/>
              <a:gd name="connsiteX58" fmla="*/ 2841172 w 2961277"/>
              <a:gd name="connsiteY58" fmla="*/ 1730829 h 1796143"/>
              <a:gd name="connsiteX59" fmla="*/ 2862943 w 2961277"/>
              <a:gd name="connsiteY59" fmla="*/ 1763486 h 1796143"/>
              <a:gd name="connsiteX60" fmla="*/ 2775857 w 2961277"/>
              <a:gd name="connsiteY60" fmla="*/ 1752600 h 1796143"/>
              <a:gd name="connsiteX61" fmla="*/ 2710543 w 2961277"/>
              <a:gd name="connsiteY61" fmla="*/ 1730829 h 1796143"/>
              <a:gd name="connsiteX62" fmla="*/ 2677886 w 2961277"/>
              <a:gd name="connsiteY62" fmla="*/ 1719943 h 1796143"/>
              <a:gd name="connsiteX63" fmla="*/ 2645229 w 2961277"/>
              <a:gd name="connsiteY63" fmla="*/ 1698172 h 1796143"/>
              <a:gd name="connsiteX64" fmla="*/ 2623457 w 2961277"/>
              <a:gd name="connsiteY64" fmla="*/ 1676400 h 1796143"/>
              <a:gd name="connsiteX65" fmla="*/ 2688772 w 2961277"/>
              <a:gd name="connsiteY65" fmla="*/ 1698172 h 1796143"/>
              <a:gd name="connsiteX66" fmla="*/ 2743200 w 2961277"/>
              <a:gd name="connsiteY66" fmla="*/ 1741714 h 1796143"/>
              <a:gd name="connsiteX67" fmla="*/ 2764972 w 2961277"/>
              <a:gd name="connsiteY67" fmla="*/ 1763486 h 1796143"/>
              <a:gd name="connsiteX68" fmla="*/ 2830286 w 2961277"/>
              <a:gd name="connsiteY68" fmla="*/ 1785257 h 1796143"/>
              <a:gd name="connsiteX69" fmla="*/ 2862943 w 2961277"/>
              <a:gd name="connsiteY69" fmla="*/ 1796143 h 1796143"/>
              <a:gd name="connsiteX70" fmla="*/ 2895600 w 2961277"/>
              <a:gd name="connsiteY70" fmla="*/ 1785257 h 1796143"/>
              <a:gd name="connsiteX71" fmla="*/ 2917372 w 2961277"/>
              <a:gd name="connsiteY71" fmla="*/ 1719943 h 1796143"/>
              <a:gd name="connsiteX72" fmla="*/ 2928257 w 2961277"/>
              <a:gd name="connsiteY72" fmla="*/ 1687286 h 1796143"/>
              <a:gd name="connsiteX73" fmla="*/ 2939143 w 2961277"/>
              <a:gd name="connsiteY73" fmla="*/ 1654629 h 1796143"/>
              <a:gd name="connsiteX74" fmla="*/ 2950029 w 2961277"/>
              <a:gd name="connsiteY74" fmla="*/ 1600200 h 1796143"/>
              <a:gd name="connsiteX75" fmla="*/ 2960915 w 2961277"/>
              <a:gd name="connsiteY75" fmla="*/ 1534886 h 1796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961277" h="1796143">
                <a:moveTo>
                  <a:pt x="0" y="0"/>
                </a:moveTo>
                <a:cubicBezTo>
                  <a:pt x="110772" y="6154"/>
                  <a:pt x="190189" y="6954"/>
                  <a:pt x="293915" y="21772"/>
                </a:cubicBezTo>
                <a:cubicBezTo>
                  <a:pt x="360315" y="31257"/>
                  <a:pt x="330344" y="29070"/>
                  <a:pt x="381000" y="43543"/>
                </a:cubicBezTo>
                <a:cubicBezTo>
                  <a:pt x="395385" y="47653"/>
                  <a:pt x="410158" y="50319"/>
                  <a:pt x="424543" y="54429"/>
                </a:cubicBezTo>
                <a:cubicBezTo>
                  <a:pt x="435576" y="57581"/>
                  <a:pt x="446068" y="62531"/>
                  <a:pt x="457200" y="65314"/>
                </a:cubicBezTo>
                <a:cubicBezTo>
                  <a:pt x="475150" y="69801"/>
                  <a:pt x="493567" y="72186"/>
                  <a:pt x="511629" y="76200"/>
                </a:cubicBezTo>
                <a:cubicBezTo>
                  <a:pt x="526234" y="79446"/>
                  <a:pt x="540658" y="83457"/>
                  <a:pt x="555172" y="87086"/>
                </a:cubicBezTo>
                <a:cubicBezTo>
                  <a:pt x="566058" y="94343"/>
                  <a:pt x="575804" y="103703"/>
                  <a:pt x="587829" y="108857"/>
                </a:cubicBezTo>
                <a:cubicBezTo>
                  <a:pt x="601580" y="114750"/>
                  <a:pt x="616701" y="116809"/>
                  <a:pt x="631372" y="119743"/>
                </a:cubicBezTo>
                <a:cubicBezTo>
                  <a:pt x="764849" y="146439"/>
                  <a:pt x="639073" y="116227"/>
                  <a:pt x="740229" y="141514"/>
                </a:cubicBezTo>
                <a:cubicBezTo>
                  <a:pt x="771841" y="162589"/>
                  <a:pt x="786583" y="175657"/>
                  <a:pt x="827315" y="185057"/>
                </a:cubicBezTo>
                <a:cubicBezTo>
                  <a:pt x="855820" y="191635"/>
                  <a:pt x="885372" y="192314"/>
                  <a:pt x="914400" y="195943"/>
                </a:cubicBezTo>
                <a:cubicBezTo>
                  <a:pt x="925286" y="199572"/>
                  <a:pt x="936024" y="203677"/>
                  <a:pt x="947057" y="206829"/>
                </a:cubicBezTo>
                <a:cubicBezTo>
                  <a:pt x="961442" y="210939"/>
                  <a:pt x="976592" y="212461"/>
                  <a:pt x="990600" y="217714"/>
                </a:cubicBezTo>
                <a:cubicBezTo>
                  <a:pt x="1005794" y="223412"/>
                  <a:pt x="1018892" y="233940"/>
                  <a:pt x="1034143" y="239486"/>
                </a:cubicBezTo>
                <a:cubicBezTo>
                  <a:pt x="1090113" y="259839"/>
                  <a:pt x="1104320" y="257981"/>
                  <a:pt x="1153886" y="272143"/>
                </a:cubicBezTo>
                <a:cubicBezTo>
                  <a:pt x="1191621" y="282925"/>
                  <a:pt x="1198810" y="289468"/>
                  <a:pt x="1240972" y="304800"/>
                </a:cubicBezTo>
                <a:cubicBezTo>
                  <a:pt x="1262539" y="312643"/>
                  <a:pt x="1284515" y="319315"/>
                  <a:pt x="1306286" y="326572"/>
                </a:cubicBezTo>
                <a:cubicBezTo>
                  <a:pt x="1317172" y="330201"/>
                  <a:pt x="1328680" y="332325"/>
                  <a:pt x="1338943" y="337457"/>
                </a:cubicBezTo>
                <a:cubicBezTo>
                  <a:pt x="1353457" y="344714"/>
                  <a:pt x="1368571" y="350880"/>
                  <a:pt x="1382486" y="359229"/>
                </a:cubicBezTo>
                <a:cubicBezTo>
                  <a:pt x="1404923" y="372691"/>
                  <a:pt x="1426029" y="388258"/>
                  <a:pt x="1447800" y="402772"/>
                </a:cubicBezTo>
                <a:lnTo>
                  <a:pt x="1480457" y="424543"/>
                </a:lnTo>
                <a:cubicBezTo>
                  <a:pt x="1491343" y="431800"/>
                  <a:pt x="1501413" y="440463"/>
                  <a:pt x="1513115" y="446314"/>
                </a:cubicBezTo>
                <a:lnTo>
                  <a:pt x="1600200" y="489857"/>
                </a:lnTo>
                <a:cubicBezTo>
                  <a:pt x="1622603" y="512260"/>
                  <a:pt x="1635324" y="527034"/>
                  <a:pt x="1665515" y="544286"/>
                </a:cubicBezTo>
                <a:cubicBezTo>
                  <a:pt x="1675478" y="549979"/>
                  <a:pt x="1687909" y="550040"/>
                  <a:pt x="1698172" y="555172"/>
                </a:cubicBezTo>
                <a:cubicBezTo>
                  <a:pt x="1709874" y="561023"/>
                  <a:pt x="1719127" y="571092"/>
                  <a:pt x="1730829" y="576943"/>
                </a:cubicBezTo>
                <a:cubicBezTo>
                  <a:pt x="1741092" y="582075"/>
                  <a:pt x="1753223" y="582697"/>
                  <a:pt x="1763486" y="587829"/>
                </a:cubicBezTo>
                <a:cubicBezTo>
                  <a:pt x="1782410" y="597291"/>
                  <a:pt x="1799419" y="610211"/>
                  <a:pt x="1817915" y="620486"/>
                </a:cubicBezTo>
                <a:cubicBezTo>
                  <a:pt x="1832100" y="628367"/>
                  <a:pt x="1847955" y="633256"/>
                  <a:pt x="1861457" y="642257"/>
                </a:cubicBezTo>
                <a:cubicBezTo>
                  <a:pt x="1869997" y="647950"/>
                  <a:pt x="1874689" y="658336"/>
                  <a:pt x="1883229" y="664029"/>
                </a:cubicBezTo>
                <a:cubicBezTo>
                  <a:pt x="1896731" y="673030"/>
                  <a:pt x="1912683" y="677749"/>
                  <a:pt x="1926772" y="685800"/>
                </a:cubicBezTo>
                <a:cubicBezTo>
                  <a:pt x="2034477" y="747346"/>
                  <a:pt x="1871390" y="663553"/>
                  <a:pt x="2002972" y="729343"/>
                </a:cubicBezTo>
                <a:cubicBezTo>
                  <a:pt x="2013858" y="740229"/>
                  <a:pt x="2023803" y="752145"/>
                  <a:pt x="2035629" y="762000"/>
                </a:cubicBezTo>
                <a:cubicBezTo>
                  <a:pt x="2045680" y="770376"/>
                  <a:pt x="2059035" y="774521"/>
                  <a:pt x="2068286" y="783772"/>
                </a:cubicBezTo>
                <a:cubicBezTo>
                  <a:pt x="2081115" y="796601"/>
                  <a:pt x="2088114" y="814485"/>
                  <a:pt x="2100943" y="827314"/>
                </a:cubicBezTo>
                <a:cubicBezTo>
                  <a:pt x="2110194" y="836565"/>
                  <a:pt x="2123667" y="840572"/>
                  <a:pt x="2133600" y="849086"/>
                </a:cubicBezTo>
                <a:cubicBezTo>
                  <a:pt x="2149185" y="862444"/>
                  <a:pt x="2165757" y="875550"/>
                  <a:pt x="2177143" y="892629"/>
                </a:cubicBezTo>
                <a:cubicBezTo>
                  <a:pt x="2184400" y="903515"/>
                  <a:pt x="2188699" y="917113"/>
                  <a:pt x="2198915" y="925286"/>
                </a:cubicBezTo>
                <a:cubicBezTo>
                  <a:pt x="2207875" y="932454"/>
                  <a:pt x="2220686" y="932543"/>
                  <a:pt x="2231572" y="936172"/>
                </a:cubicBezTo>
                <a:cubicBezTo>
                  <a:pt x="2252763" y="999749"/>
                  <a:pt x="2225876" y="941362"/>
                  <a:pt x="2275115" y="990600"/>
                </a:cubicBezTo>
                <a:cubicBezTo>
                  <a:pt x="2336664" y="1052148"/>
                  <a:pt x="2247010" y="998318"/>
                  <a:pt x="2340429" y="1045029"/>
                </a:cubicBezTo>
                <a:cubicBezTo>
                  <a:pt x="2347686" y="1055915"/>
                  <a:pt x="2353585" y="1067840"/>
                  <a:pt x="2362200" y="1077686"/>
                </a:cubicBezTo>
                <a:cubicBezTo>
                  <a:pt x="2379096" y="1096995"/>
                  <a:pt x="2398486" y="1113971"/>
                  <a:pt x="2416629" y="1132114"/>
                </a:cubicBezTo>
                <a:cubicBezTo>
                  <a:pt x="2423886" y="1139371"/>
                  <a:pt x="2432707" y="1145347"/>
                  <a:pt x="2438400" y="1153886"/>
                </a:cubicBezTo>
                <a:cubicBezTo>
                  <a:pt x="2452914" y="1175657"/>
                  <a:pt x="2463441" y="1200698"/>
                  <a:pt x="2481943" y="1219200"/>
                </a:cubicBezTo>
                <a:cubicBezTo>
                  <a:pt x="2489200" y="1226457"/>
                  <a:pt x="2497557" y="1232761"/>
                  <a:pt x="2503715" y="1240972"/>
                </a:cubicBezTo>
                <a:cubicBezTo>
                  <a:pt x="2577565" y="1339440"/>
                  <a:pt x="2519100" y="1278130"/>
                  <a:pt x="2569029" y="1328057"/>
                </a:cubicBezTo>
                <a:cubicBezTo>
                  <a:pt x="2599867" y="1420569"/>
                  <a:pt x="2556859" y="1307773"/>
                  <a:pt x="2601686" y="1382486"/>
                </a:cubicBezTo>
                <a:cubicBezTo>
                  <a:pt x="2607590" y="1392325"/>
                  <a:pt x="2606207" y="1405596"/>
                  <a:pt x="2612572" y="1415143"/>
                </a:cubicBezTo>
                <a:cubicBezTo>
                  <a:pt x="2621111" y="1427952"/>
                  <a:pt x="2635778" y="1435648"/>
                  <a:pt x="2645229" y="1447800"/>
                </a:cubicBezTo>
                <a:cubicBezTo>
                  <a:pt x="2661293" y="1468454"/>
                  <a:pt x="2674258" y="1491343"/>
                  <a:pt x="2688772" y="1513114"/>
                </a:cubicBezTo>
                <a:cubicBezTo>
                  <a:pt x="2696029" y="1524000"/>
                  <a:pt x="2699657" y="1538515"/>
                  <a:pt x="2710543" y="1545772"/>
                </a:cubicBezTo>
                <a:lnTo>
                  <a:pt x="2743200" y="1567543"/>
                </a:lnTo>
                <a:cubicBezTo>
                  <a:pt x="2746829" y="1578429"/>
                  <a:pt x="2748182" y="1590361"/>
                  <a:pt x="2754086" y="1600200"/>
                </a:cubicBezTo>
                <a:cubicBezTo>
                  <a:pt x="2759366" y="1609001"/>
                  <a:pt x="2769699" y="1613761"/>
                  <a:pt x="2775857" y="1621972"/>
                </a:cubicBezTo>
                <a:cubicBezTo>
                  <a:pt x="2791556" y="1642905"/>
                  <a:pt x="2804886" y="1665515"/>
                  <a:pt x="2819400" y="1687286"/>
                </a:cubicBezTo>
                <a:lnTo>
                  <a:pt x="2819400" y="1687286"/>
                </a:lnTo>
                <a:cubicBezTo>
                  <a:pt x="2826657" y="1701800"/>
                  <a:pt x="2833121" y="1716740"/>
                  <a:pt x="2841172" y="1730829"/>
                </a:cubicBezTo>
                <a:cubicBezTo>
                  <a:pt x="2847663" y="1742188"/>
                  <a:pt x="2875355" y="1759349"/>
                  <a:pt x="2862943" y="1763486"/>
                </a:cubicBezTo>
                <a:cubicBezTo>
                  <a:pt x="2835190" y="1772737"/>
                  <a:pt x="2804886" y="1756229"/>
                  <a:pt x="2775857" y="1752600"/>
                </a:cubicBezTo>
                <a:lnTo>
                  <a:pt x="2710543" y="1730829"/>
                </a:lnTo>
                <a:cubicBezTo>
                  <a:pt x="2699657" y="1727200"/>
                  <a:pt x="2687433" y="1726308"/>
                  <a:pt x="2677886" y="1719943"/>
                </a:cubicBezTo>
                <a:cubicBezTo>
                  <a:pt x="2667000" y="1712686"/>
                  <a:pt x="2655445" y="1706345"/>
                  <a:pt x="2645229" y="1698172"/>
                </a:cubicBezTo>
                <a:cubicBezTo>
                  <a:pt x="2637215" y="1691761"/>
                  <a:pt x="2613194" y="1676400"/>
                  <a:pt x="2623457" y="1676400"/>
                </a:cubicBezTo>
                <a:cubicBezTo>
                  <a:pt x="2646406" y="1676400"/>
                  <a:pt x="2688772" y="1698172"/>
                  <a:pt x="2688772" y="1698172"/>
                </a:cubicBezTo>
                <a:cubicBezTo>
                  <a:pt x="2732134" y="1763215"/>
                  <a:pt x="2684778" y="1706661"/>
                  <a:pt x="2743200" y="1741714"/>
                </a:cubicBezTo>
                <a:cubicBezTo>
                  <a:pt x="2752001" y="1746994"/>
                  <a:pt x="2755792" y="1758896"/>
                  <a:pt x="2764972" y="1763486"/>
                </a:cubicBezTo>
                <a:cubicBezTo>
                  <a:pt x="2785498" y="1773749"/>
                  <a:pt x="2808515" y="1778000"/>
                  <a:pt x="2830286" y="1785257"/>
                </a:cubicBezTo>
                <a:lnTo>
                  <a:pt x="2862943" y="1796143"/>
                </a:lnTo>
                <a:cubicBezTo>
                  <a:pt x="2873829" y="1792514"/>
                  <a:pt x="2888931" y="1794594"/>
                  <a:pt x="2895600" y="1785257"/>
                </a:cubicBezTo>
                <a:cubicBezTo>
                  <a:pt x="2908939" y="1766583"/>
                  <a:pt x="2910115" y="1741714"/>
                  <a:pt x="2917372" y="1719943"/>
                </a:cubicBezTo>
                <a:lnTo>
                  <a:pt x="2928257" y="1687286"/>
                </a:lnTo>
                <a:cubicBezTo>
                  <a:pt x="2931886" y="1676400"/>
                  <a:pt x="2936893" y="1665881"/>
                  <a:pt x="2939143" y="1654629"/>
                </a:cubicBezTo>
                <a:cubicBezTo>
                  <a:pt x="2942772" y="1636486"/>
                  <a:pt x="2945541" y="1618150"/>
                  <a:pt x="2950029" y="1600200"/>
                </a:cubicBezTo>
                <a:cubicBezTo>
                  <a:pt x="2964357" y="1542888"/>
                  <a:pt x="2960915" y="1592611"/>
                  <a:pt x="2960915" y="1534886"/>
                </a:cubicBezTo>
              </a:path>
            </a:pathLst>
          </a:custGeom>
        </p:spPr>
        <p:style>
          <a:lnRef idx="3">
            <a:schemeClr val="accent3"/>
          </a:lnRef>
          <a:fillRef idx="0">
            <a:schemeClr val="accent3"/>
          </a:fillRef>
          <a:effectRef idx="2">
            <a:schemeClr val="accent3"/>
          </a:effectRef>
          <a:fontRef idx="minor">
            <a:schemeClr val="tx1"/>
          </a:fontRef>
        </p:style>
        <p:txBody>
          <a:bodyPr rtlCol="0" anchor="ctr"/>
          <a:lstStyle/>
          <a:p>
            <a:pPr algn="ctr"/>
            <a:endParaRPr lang="en-GB"/>
          </a:p>
        </p:txBody>
      </p:sp>
      <p:sp>
        <p:nvSpPr>
          <p:cNvPr id="14" name="TextBox 13"/>
          <p:cNvSpPr txBox="1"/>
          <p:nvPr/>
        </p:nvSpPr>
        <p:spPr>
          <a:xfrm>
            <a:off x="6768244" y="2885887"/>
            <a:ext cx="2232248" cy="369332"/>
          </a:xfrm>
          <a:prstGeom prst="rect">
            <a:avLst/>
          </a:prstGeom>
          <a:noFill/>
        </p:spPr>
        <p:txBody>
          <a:bodyPr wrap="square" rtlCol="0">
            <a:spAutoFit/>
          </a:bodyPr>
          <a:lstStyle/>
          <a:p>
            <a:r>
              <a:rPr lang="en-GB" dirty="0" smtClean="0"/>
              <a:t>The ball’s trajectory</a:t>
            </a:r>
            <a:endParaRPr lang="en-GB" dirty="0"/>
          </a:p>
        </p:txBody>
      </p:sp>
      <p:sp>
        <p:nvSpPr>
          <p:cNvPr id="15" name="TextBox 14"/>
          <p:cNvSpPr txBox="1"/>
          <p:nvPr/>
        </p:nvSpPr>
        <p:spPr>
          <a:xfrm>
            <a:off x="683568" y="332656"/>
            <a:ext cx="6696744" cy="769441"/>
          </a:xfrm>
          <a:prstGeom prst="rect">
            <a:avLst/>
          </a:prstGeom>
          <a:noFill/>
        </p:spPr>
        <p:txBody>
          <a:bodyPr wrap="square" rtlCol="0">
            <a:spAutoFit/>
          </a:bodyPr>
          <a:lstStyle/>
          <a:p>
            <a:r>
              <a:rPr lang="en-GB" sz="4400" dirty="0" smtClean="0"/>
              <a:t>What we now know</a:t>
            </a:r>
            <a:endParaRPr lang="en-GB" sz="4400" dirty="0"/>
          </a:p>
        </p:txBody>
      </p:sp>
      <p:sp>
        <p:nvSpPr>
          <p:cNvPr id="16" name="TextBox 15"/>
          <p:cNvSpPr txBox="1"/>
          <p:nvPr/>
        </p:nvSpPr>
        <p:spPr>
          <a:xfrm>
            <a:off x="611560" y="5589240"/>
            <a:ext cx="3240360" cy="646331"/>
          </a:xfrm>
          <a:prstGeom prst="rect">
            <a:avLst/>
          </a:prstGeom>
          <a:noFill/>
        </p:spPr>
        <p:txBody>
          <a:bodyPr wrap="square" rtlCol="0">
            <a:spAutoFit/>
          </a:bodyPr>
          <a:lstStyle/>
          <a:p>
            <a:r>
              <a:rPr lang="en-GB" sz="3600" dirty="0" smtClean="0"/>
              <a:t>Good job!</a:t>
            </a:r>
            <a:endParaRPr lang="en-GB" sz="3600" dirty="0"/>
          </a:p>
        </p:txBody>
      </p:sp>
    </p:spTree>
    <p:extLst>
      <p:ext uri="{BB962C8B-B14F-4D97-AF65-F5344CB8AC3E}">
        <p14:creationId xmlns:p14="http://schemas.microsoft.com/office/powerpoint/2010/main" val="41289160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B13977E3506C4099DB1255D9F9856D" ma:contentTypeVersion="7" ma:contentTypeDescription="Create a new document." ma:contentTypeScope="" ma:versionID="8e0b7a43c00dec2203ce01085ed9d838">
  <xsd:schema xmlns:xsd="http://www.w3.org/2001/XMLSchema" xmlns:xs="http://www.w3.org/2001/XMLSchema" xmlns:p="http://schemas.microsoft.com/office/2006/metadata/properties" xmlns:ns2="287d902e-ac8d-47a2-aa86-74b5e366a176" xmlns:ns3="ad181aa9-e965-43a9-989c-f57b50e8b958" targetNamespace="http://schemas.microsoft.com/office/2006/metadata/properties" ma:root="true" ma:fieldsID="17e0f4c9315239f31c12c42dc366993d" ns2:_="" ns3:_="">
    <xsd:import namespace="287d902e-ac8d-47a2-aa86-74b5e366a176"/>
    <xsd:import namespace="ad181aa9-e965-43a9-989c-f57b50e8b958"/>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7d902e-ac8d-47a2-aa86-74b5e366a176"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d181aa9-e965-43a9-989c-f57b50e8b958"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ReferenceId xmlns="287d902e-ac8d-47a2-aa86-74b5e366a176" xsi:nil="true"/>
  </documentManagement>
</p:properties>
</file>

<file path=customXml/itemProps1.xml><?xml version="1.0" encoding="utf-8"?>
<ds:datastoreItem xmlns:ds="http://schemas.openxmlformats.org/officeDocument/2006/customXml" ds:itemID="{4CB094CD-6BC6-440D-B0F5-A2D8F4D7B7CB}"/>
</file>

<file path=customXml/itemProps2.xml><?xml version="1.0" encoding="utf-8"?>
<ds:datastoreItem xmlns:ds="http://schemas.openxmlformats.org/officeDocument/2006/customXml" ds:itemID="{AB07430F-3D0E-4054-AC80-6CB314525B40}"/>
</file>

<file path=customXml/itemProps3.xml><?xml version="1.0" encoding="utf-8"?>
<ds:datastoreItem xmlns:ds="http://schemas.openxmlformats.org/officeDocument/2006/customXml" ds:itemID="{C9BAD39E-C1FA-4B56-B29C-9CA6FCCA8742}"/>
</file>

<file path=docProps/app.xml><?xml version="1.0" encoding="utf-8"?>
<Properties xmlns="http://schemas.openxmlformats.org/officeDocument/2006/extended-properties" xmlns:vt="http://schemas.openxmlformats.org/officeDocument/2006/docPropsVTypes">
  <Template>Apex</Template>
  <TotalTime>2167</TotalTime>
  <Words>2399</Words>
  <Application>Microsoft Office PowerPoint</Application>
  <PresentationFormat>On-screen Show (4:3)</PresentationFormat>
  <Paragraphs>212</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Apex</vt:lpstr>
      <vt:lpstr>National 5 physics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5 physics</dc:title>
  <dc:creator>Nick Dorman</dc:creator>
  <cp:lastModifiedBy>Nick Dorman</cp:lastModifiedBy>
  <cp:revision>64</cp:revision>
  <dcterms:created xsi:type="dcterms:W3CDTF">2021-01-06T18:21:50Z</dcterms:created>
  <dcterms:modified xsi:type="dcterms:W3CDTF">2021-01-10T13:31:14Z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0x0101009BB13977E3506C4099DB1255D9F9856D</vt:lpwstr>
  </property>
</Properties>
</file>